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 id="2147483661" r:id="rId5"/>
  </p:sldMasterIdLst>
  <p:notesMasterIdLst>
    <p:notesMasterId r:id="rId32"/>
  </p:notesMasterIdLst>
  <p:handoutMasterIdLst>
    <p:handoutMasterId r:id="rId33"/>
  </p:handoutMasterIdLst>
  <p:sldIdLst>
    <p:sldId id="256" r:id="rId6"/>
    <p:sldId id="257" r:id="rId7"/>
    <p:sldId id="279" r:id="rId8"/>
    <p:sldId id="298" r:id="rId9"/>
    <p:sldId id="284" r:id="rId10"/>
    <p:sldId id="282" r:id="rId11"/>
    <p:sldId id="280" r:id="rId12"/>
    <p:sldId id="281" r:id="rId13"/>
    <p:sldId id="283" r:id="rId14"/>
    <p:sldId id="299" r:id="rId15"/>
    <p:sldId id="300" r:id="rId16"/>
    <p:sldId id="294" r:id="rId17"/>
    <p:sldId id="295" r:id="rId18"/>
    <p:sldId id="301" r:id="rId19"/>
    <p:sldId id="291" r:id="rId20"/>
    <p:sldId id="286" r:id="rId21"/>
    <p:sldId id="297" r:id="rId22"/>
    <p:sldId id="292" r:id="rId23"/>
    <p:sldId id="293" r:id="rId24"/>
    <p:sldId id="296" r:id="rId25"/>
    <p:sldId id="288" r:id="rId26"/>
    <p:sldId id="289" r:id="rId27"/>
    <p:sldId id="290" r:id="rId28"/>
    <p:sldId id="302" r:id="rId29"/>
    <p:sldId id="303" r:id="rId30"/>
    <p:sldId id="304" r:id="rId31"/>
  </p:sldIdLst>
  <p:sldSz cx="12192000" cy="6858000"/>
  <p:notesSz cx="6858000" cy="9144000"/>
  <p:defaultTex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2932" autoAdjust="0"/>
  </p:normalViewPr>
  <p:slideViewPr>
    <p:cSldViewPr snapToGrid="0">
      <p:cViewPr varScale="1">
        <p:scale>
          <a:sx n="54" d="100"/>
          <a:sy n="54" d="100"/>
        </p:scale>
        <p:origin x="96" y="277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07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dirty="0"/>
          </a:p>
        </p:txBody>
      </p:sp>
      <p:sp>
        <p:nvSpPr>
          <p:cNvPr id="3" name="Tarih Yer Tutucusu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AD0F65C-58C1-4A0C-9A70-9D6397237E0B}" type="datetime1">
              <a:rPr lang="tr-TR" smtClean="0"/>
              <a:t>10.06.2020</a:t>
            </a:fld>
            <a:endParaRPr lang="tr-TR" dirty="0"/>
          </a:p>
        </p:txBody>
      </p:sp>
      <p:sp>
        <p:nvSpPr>
          <p:cNvPr id="4" name="Alt Bilgi Yer Tutucusu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dirty="0"/>
          </a:p>
        </p:txBody>
      </p:sp>
      <p:sp>
        <p:nvSpPr>
          <p:cNvPr id="5" name="Slayt Numarası Yer Tutucus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B53ADFC-ABB8-401A-BB24-33FDAFEDCEBD}" type="slidenum">
              <a:rPr lang="tr-TR" smtClean="0"/>
              <a:t>‹#›</a:t>
            </a:fld>
            <a:endParaRPr lang="tr-TR" dirty="0"/>
          </a:p>
        </p:txBody>
      </p:sp>
    </p:spTree>
    <p:extLst>
      <p:ext uri="{BB962C8B-B14F-4D97-AF65-F5344CB8AC3E}">
        <p14:creationId xmlns:p14="http://schemas.microsoft.com/office/powerpoint/2010/main" val="2733249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dirty="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5A1C90E-4B38-48D9-9ADB-1EEED4C580D5}" type="datetime1">
              <a:rPr lang="tr-TR" noProof="0" smtClean="0"/>
              <a:t>10.06.2020</a:t>
            </a:fld>
            <a:endParaRPr lang="tr-TR" noProof="0"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dirty="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725628-3A68-42F4-BA86-981817953149}" type="slidenum">
              <a:rPr lang="tr-TR" noProof="0" smtClean="0"/>
              <a:t>‹#›</a:t>
            </a:fld>
            <a:endParaRPr lang="tr-TR" noProof="0"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4B725628-3A68-42F4-BA86-981817953149}" type="slidenum">
              <a:rPr lang="tr-TR" smtClean="0"/>
              <a:t>1</a:t>
            </a:fld>
            <a:endParaRPr lang="tr-TR" dirty="0"/>
          </a:p>
        </p:txBody>
      </p:sp>
    </p:spTree>
    <p:extLst>
      <p:ext uri="{BB962C8B-B14F-4D97-AF65-F5344CB8AC3E}">
        <p14:creationId xmlns:p14="http://schemas.microsoft.com/office/powerpoint/2010/main" val="3859257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10" name="Dikdörtgen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ctrTitle"/>
          </p:nvPr>
        </p:nvSpPr>
        <p:spPr>
          <a:xfrm>
            <a:off x="457200" y="4960137"/>
            <a:ext cx="7772400" cy="1463040"/>
          </a:xfrm>
        </p:spPr>
        <p:txBody>
          <a:bodyPr rtlCol="0" anchor="ctr">
            <a:normAutofit/>
          </a:bodyPr>
          <a:lstStyle>
            <a:lvl1pPr algn="r">
              <a:defRPr sz="5000" spc="200" baseline="0"/>
            </a:lvl1pPr>
          </a:lstStyle>
          <a:p>
            <a:pPr rtl="0"/>
            <a:r>
              <a:rPr lang="tr-TR" noProof="0"/>
              <a:t>Asıl başlık stilini düzenlemek için tıklayın</a:t>
            </a:r>
            <a:endParaRPr lang="tr-TR" noProof="0" dirty="0"/>
          </a:p>
        </p:txBody>
      </p:sp>
      <p:sp>
        <p:nvSpPr>
          <p:cNvPr id="3" name="Alt Başlık 2"/>
          <p:cNvSpPr>
            <a:spLocks noGrp="1"/>
          </p:cNvSpPr>
          <p:nvPr>
            <p:ph type="subTitle" idx="1"/>
          </p:nvPr>
        </p:nvSpPr>
        <p:spPr>
          <a:xfrm>
            <a:off x="8610600" y="4960137"/>
            <a:ext cx="3200400" cy="1463040"/>
          </a:xfrm>
        </p:spPr>
        <p:txBody>
          <a:bodyPr lIns="91440" rIns="91440" rtlCol="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tr-TR" noProof="0"/>
              <a:t>Asıl alt başlık stilini düzenlemek için tıklayın</a:t>
            </a:r>
            <a:endParaRPr lang="tr-TR" noProof="0" dirty="0"/>
          </a:p>
        </p:txBody>
      </p:sp>
      <p:sp>
        <p:nvSpPr>
          <p:cNvPr id="4" name="Tarih Yer Tutucusu 3"/>
          <p:cNvSpPr>
            <a:spLocks noGrp="1"/>
          </p:cNvSpPr>
          <p:nvPr>
            <p:ph type="dt" sz="half" idx="10"/>
          </p:nvPr>
        </p:nvSpPr>
        <p:spPr/>
        <p:txBody>
          <a:bodyPr rtlCol="0"/>
          <a:lstStyle>
            <a:lvl1pPr algn="l">
              <a:defRPr/>
            </a:lvl1pPr>
          </a:lstStyle>
          <a:p>
            <a:pPr rtl="0"/>
            <a:fld id="{98DA42E9-8AC5-494B-9B81-48B259A718E2}" type="datetime1">
              <a:rPr lang="tr-TR" noProof="0" smtClean="0"/>
              <a:t>10.06.2020</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4FAB73BC-B049-4115-A692-8D63A059BFB8}" type="slidenum">
              <a:rPr lang="tr-TR" noProof="0" smtClean="0"/>
              <a:t>‹#›</a:t>
            </a:fld>
            <a:endParaRPr lang="tr-TR" noProof="0" dirty="0"/>
          </a:p>
        </p:txBody>
      </p:sp>
      <p:cxnSp>
        <p:nvCxnSpPr>
          <p:cNvPr id="8" name="Düz Bağlayıcı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endParaRPr lang="tr-TR" noProof="0" dirty="0"/>
          </a:p>
        </p:txBody>
      </p:sp>
      <p:sp>
        <p:nvSpPr>
          <p:cNvPr id="3" name="Dikey Metin Yer Tutucusu 2"/>
          <p:cNvSpPr>
            <a:spLocks noGrp="1"/>
          </p:cNvSpPr>
          <p:nvPr>
            <p:ph type="body" orient="vert" idx="1"/>
          </p:nvPr>
        </p:nvSpPr>
        <p:spPr/>
        <p:txBody>
          <a:bodyPr vert="eaVert"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Tarih Yer Tutucusu 3"/>
          <p:cNvSpPr>
            <a:spLocks noGrp="1"/>
          </p:cNvSpPr>
          <p:nvPr>
            <p:ph type="dt" sz="half" idx="10"/>
          </p:nvPr>
        </p:nvSpPr>
        <p:spPr/>
        <p:txBody>
          <a:bodyPr rtlCol="0"/>
          <a:lstStyle/>
          <a:p>
            <a:pPr rtl="0"/>
            <a:fld id="{358DD160-7AC4-4988-897E-E9C29ED6ADFC}" type="datetime1">
              <a:rPr lang="tr-TR" noProof="0" smtClean="0"/>
              <a:t>10.06.2020</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4FAB73BC-B049-4115-A692-8D63A059BFB8}" type="slidenum">
              <a:rPr lang="tr-TR" noProof="0" smtClean="0"/>
              <a:t>‹#›</a:t>
            </a:fld>
            <a:endParaRPr lang="tr-TR"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1" y="762000"/>
            <a:ext cx="2628900" cy="5410200"/>
          </a:xfrm>
        </p:spPr>
        <p:txBody>
          <a:bodyPr vert="eaVert" lIns="45720" tIns="91440" rIns="45720" bIns="91440" rtlCol="0"/>
          <a:lstStyle/>
          <a:p>
            <a:pPr rtl="0"/>
            <a:r>
              <a:rPr lang="tr-TR" noProof="0"/>
              <a:t>Asıl başlık stilini düzenlemek için tıklayın</a:t>
            </a:r>
            <a:endParaRPr lang="tr-TR" noProof="0" dirty="0"/>
          </a:p>
        </p:txBody>
      </p:sp>
      <p:sp>
        <p:nvSpPr>
          <p:cNvPr id="3" name="Dikey Metin Yer Tutucusu 2"/>
          <p:cNvSpPr>
            <a:spLocks noGrp="1"/>
          </p:cNvSpPr>
          <p:nvPr>
            <p:ph type="body" orient="vert" idx="1"/>
          </p:nvPr>
        </p:nvSpPr>
        <p:spPr>
          <a:xfrm>
            <a:off x="990601" y="762000"/>
            <a:ext cx="7581900" cy="5410200"/>
          </a:xfrm>
        </p:spPr>
        <p:txBody>
          <a:bodyPr vert="eaVert"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Tarih Yer Tutucusu 3"/>
          <p:cNvSpPr>
            <a:spLocks noGrp="1"/>
          </p:cNvSpPr>
          <p:nvPr>
            <p:ph type="dt" sz="half" idx="10"/>
          </p:nvPr>
        </p:nvSpPr>
        <p:spPr/>
        <p:txBody>
          <a:bodyPr rtlCol="0"/>
          <a:lstStyle/>
          <a:p>
            <a:pPr rtl="0"/>
            <a:fld id="{2DD9ED58-0017-4E56-AA8B-8FF1ED00E3D8}" type="datetime1">
              <a:rPr lang="tr-TR" noProof="0" smtClean="0"/>
              <a:t>10.06.2020</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4FAB73BC-B049-4115-A692-8D63A059BFB8}" type="slidenum">
              <a:rPr lang="tr-TR" noProof="0" smtClean="0"/>
              <a:t>‹#›</a:t>
            </a:fld>
            <a:endParaRPr lang="tr-TR" noProof="0" dirty="0"/>
          </a:p>
        </p:txBody>
      </p:sp>
      <p:cxnSp>
        <p:nvCxnSpPr>
          <p:cNvPr id="7" name="Düz Bağlayıcı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6/10/2020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33486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tr-TR"/>
              <a:t>Asıl başlık stilini düzenlemek için tıklayın</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011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6/10/2020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684583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083037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695417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tr-TR"/>
              <a:t>Asıl başlık stilini düzenlemek için tıklayın</a:t>
            </a:r>
            <a:endParaRPr lang="en-US" dirty="0"/>
          </a:p>
        </p:txBody>
      </p:sp>
    </p:spTree>
    <p:extLst>
      <p:ext uri="{BB962C8B-B14F-4D97-AF65-F5344CB8AC3E}">
        <p14:creationId xmlns:p14="http://schemas.microsoft.com/office/powerpoint/2010/main" val="6917897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382090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6/10/2020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8507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endParaRPr lang="tr-TR" noProof="0" dirty="0"/>
          </a:p>
        </p:txBody>
      </p:sp>
      <p:sp>
        <p:nvSpPr>
          <p:cNvPr id="3" name="İçerik Yer Tutucusu 2"/>
          <p:cNvSpPr>
            <a:spLocks noGrp="1"/>
          </p:cNvSpPr>
          <p:nvPr>
            <p:ph idx="1"/>
          </p:nvPr>
        </p:nvSpPr>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Tarih Yer Tutucusu 3"/>
          <p:cNvSpPr>
            <a:spLocks noGrp="1"/>
          </p:cNvSpPr>
          <p:nvPr>
            <p:ph type="dt" sz="half" idx="10"/>
          </p:nvPr>
        </p:nvSpPr>
        <p:spPr/>
        <p:txBody>
          <a:bodyPr rtlCol="0"/>
          <a:lstStyle/>
          <a:p>
            <a:pPr rtl="0"/>
            <a:fld id="{F8E75D30-A2CB-4E9E-B8F1-7F7F646B827E}" type="datetime1">
              <a:rPr lang="tr-TR" noProof="0" smtClean="0"/>
              <a:t>10.06.2020</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4FAB73BC-B049-4115-A692-8D63A059BFB8}" type="slidenum">
              <a:rPr lang="tr-TR" noProof="0" smtClean="0"/>
              <a:t>‹#›</a:t>
            </a:fld>
            <a:endParaRPr lang="tr-TR" noProof="0"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949303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45158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6/10/2020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55777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Başlığı">
    <p:spTree>
      <p:nvGrpSpPr>
        <p:cNvPr id="1" name=""/>
        <p:cNvGrpSpPr/>
        <p:nvPr/>
      </p:nvGrpSpPr>
      <p:grpSpPr>
        <a:xfrm>
          <a:off x="0" y="0"/>
          <a:ext cx="0" cy="0"/>
          <a:chOff x="0" y="0"/>
          <a:chExt cx="0" cy="0"/>
        </a:xfrm>
      </p:grpSpPr>
      <p:sp>
        <p:nvSpPr>
          <p:cNvPr id="9" name="Dikdörtgen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Başlık 1"/>
          <p:cNvSpPr>
            <a:spLocks noGrp="1"/>
          </p:cNvSpPr>
          <p:nvPr>
            <p:ph type="title"/>
          </p:nvPr>
        </p:nvSpPr>
        <p:spPr>
          <a:xfrm>
            <a:off x="457200" y="4960137"/>
            <a:ext cx="7772400" cy="1463040"/>
          </a:xfrm>
        </p:spPr>
        <p:txBody>
          <a:bodyPr rtlCol="0" anchor="ctr">
            <a:normAutofit/>
          </a:bodyPr>
          <a:lstStyle>
            <a:lvl1pPr algn="r">
              <a:defRPr sz="5000" b="0" spc="200" baseline="0"/>
            </a:lvl1pPr>
          </a:lstStyle>
          <a:p>
            <a:pPr rtl="0"/>
            <a:r>
              <a:rPr lang="tr-TR" noProof="0"/>
              <a:t>Asıl başlık stilini düzenlemek için tıklayın</a:t>
            </a:r>
            <a:endParaRPr lang="tr-TR" noProof="0" dirty="0"/>
          </a:p>
        </p:txBody>
      </p:sp>
      <p:sp>
        <p:nvSpPr>
          <p:cNvPr id="3" name="Metin Yer Tutucusu 2"/>
          <p:cNvSpPr>
            <a:spLocks noGrp="1"/>
          </p:cNvSpPr>
          <p:nvPr>
            <p:ph type="body" idx="1"/>
          </p:nvPr>
        </p:nvSpPr>
        <p:spPr>
          <a:xfrm>
            <a:off x="8610600" y="4960137"/>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tr-TR" noProof="0"/>
              <a:t>Asıl metin stillerini düzenlemek için tıklayın</a:t>
            </a:r>
          </a:p>
        </p:txBody>
      </p:sp>
      <p:sp>
        <p:nvSpPr>
          <p:cNvPr id="4" name="Tarih Yer Tutucusu 3"/>
          <p:cNvSpPr>
            <a:spLocks noGrp="1"/>
          </p:cNvSpPr>
          <p:nvPr>
            <p:ph type="dt" sz="half" idx="10"/>
          </p:nvPr>
        </p:nvSpPr>
        <p:spPr/>
        <p:txBody>
          <a:bodyPr rtlCol="0"/>
          <a:lstStyle/>
          <a:p>
            <a:pPr rtl="0"/>
            <a:fld id="{9C8503C7-0366-4312-9865-F1F5C415C5D5}" type="datetime1">
              <a:rPr lang="tr-TR" noProof="0" smtClean="0"/>
              <a:t>10.06.2020</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4FAB73BC-B049-4115-A692-8D63A059BFB8}" type="slidenum">
              <a:rPr lang="tr-TR" noProof="0" smtClean="0"/>
              <a:t>‹#›</a:t>
            </a:fld>
            <a:endParaRPr lang="tr-TR" noProof="0" dirty="0"/>
          </a:p>
        </p:txBody>
      </p:sp>
      <p:cxnSp>
        <p:nvCxnSpPr>
          <p:cNvPr id="8" name="Düz Bağlayıcı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a:xfrm>
            <a:off x="1024128" y="585216"/>
            <a:ext cx="9720072" cy="1499616"/>
          </a:xfrm>
        </p:spPr>
        <p:txBody>
          <a:bodyPr rtlCol="0"/>
          <a:lstStyle/>
          <a:p>
            <a:pPr rtl="0"/>
            <a:r>
              <a:rPr lang="tr-TR" noProof="0"/>
              <a:t>Asıl başlık stilini düzenlemek için tıklayın</a:t>
            </a:r>
            <a:endParaRPr lang="tr-TR" noProof="0" dirty="0"/>
          </a:p>
        </p:txBody>
      </p:sp>
      <p:sp>
        <p:nvSpPr>
          <p:cNvPr id="3" name="İçerik Yer Tutucusu 2"/>
          <p:cNvSpPr>
            <a:spLocks noGrp="1"/>
          </p:cNvSpPr>
          <p:nvPr>
            <p:ph sz="half" idx="1"/>
          </p:nvPr>
        </p:nvSpPr>
        <p:spPr>
          <a:xfrm>
            <a:off x="1024127" y="2286000"/>
            <a:ext cx="4754880" cy="4023360"/>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İçerik Yer Tutucusu 3"/>
          <p:cNvSpPr>
            <a:spLocks noGrp="1"/>
          </p:cNvSpPr>
          <p:nvPr>
            <p:ph sz="half" idx="2"/>
          </p:nvPr>
        </p:nvSpPr>
        <p:spPr>
          <a:xfrm>
            <a:off x="5989320" y="2286000"/>
            <a:ext cx="4754880" cy="4023360"/>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5" name="Tarih Yer Tutucusu 4"/>
          <p:cNvSpPr>
            <a:spLocks noGrp="1"/>
          </p:cNvSpPr>
          <p:nvPr>
            <p:ph type="dt" sz="half" idx="10"/>
          </p:nvPr>
        </p:nvSpPr>
        <p:spPr/>
        <p:txBody>
          <a:bodyPr rtlCol="0"/>
          <a:lstStyle/>
          <a:p>
            <a:pPr rtl="0"/>
            <a:fld id="{994E29BD-453F-4E5B-BD83-B3707D4BB540}" type="datetime1">
              <a:rPr lang="tr-TR" noProof="0" smtClean="0"/>
              <a:t>10.06.2020</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4FAB73BC-B049-4115-A692-8D63A059BFB8}" type="slidenum">
              <a:rPr lang="tr-TR" noProof="0" smtClean="0"/>
              <a:t>‹#›</a:t>
            </a:fld>
            <a:endParaRPr lang="tr-TR"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Başlık 9"/>
          <p:cNvSpPr>
            <a:spLocks noGrp="1"/>
          </p:cNvSpPr>
          <p:nvPr>
            <p:ph type="title"/>
          </p:nvPr>
        </p:nvSpPr>
        <p:spPr/>
        <p:txBody>
          <a:bodyPr rtlCol="0"/>
          <a:lstStyle/>
          <a:p>
            <a:pPr rtl="0"/>
            <a:r>
              <a:rPr lang="tr-TR" noProof="0"/>
              <a:t>Asıl başlık stilini düzenlemek için tıklayın</a:t>
            </a:r>
            <a:endParaRPr lang="tr-TR" noProof="0" dirty="0"/>
          </a:p>
        </p:txBody>
      </p:sp>
      <p:sp>
        <p:nvSpPr>
          <p:cNvPr id="3" name="Metin Yer Tutucusu 2"/>
          <p:cNvSpPr>
            <a:spLocks noGrp="1"/>
          </p:cNvSpPr>
          <p:nvPr>
            <p:ph type="body" idx="1"/>
          </p:nvPr>
        </p:nvSpPr>
        <p:spPr>
          <a:xfrm>
            <a:off x="1024128" y="2179636"/>
            <a:ext cx="4754880" cy="822960"/>
          </a:xfrm>
        </p:spPr>
        <p:txBody>
          <a:bodyPr lIns="137160" rIns="137160" rtlCol="0" anchor="ctr">
            <a:normAutofit/>
          </a:bodyPr>
          <a:lstStyle>
            <a:lvl1pPr marL="0" indent="0">
              <a:spcBef>
                <a:spcPts val="0"/>
              </a:spcBef>
              <a:spcAft>
                <a:spcPts val="0"/>
              </a:spcAft>
              <a:buNone/>
              <a:defRPr sz="2300" b="0" cap="none" baseline="0">
                <a:solidFill>
                  <a:schemeClr val="accent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a:t>Asıl metin stillerini düzenlemek için tıklayın</a:t>
            </a:r>
          </a:p>
        </p:txBody>
      </p:sp>
      <p:sp>
        <p:nvSpPr>
          <p:cNvPr id="4" name="İçerik Yer Tutucusu 3"/>
          <p:cNvSpPr>
            <a:spLocks noGrp="1"/>
          </p:cNvSpPr>
          <p:nvPr>
            <p:ph sz="half" idx="2"/>
          </p:nvPr>
        </p:nvSpPr>
        <p:spPr>
          <a:xfrm>
            <a:off x="1024128" y="2967788"/>
            <a:ext cx="4754880" cy="3341572"/>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5" name="Metin Yer Tutucusu 4"/>
          <p:cNvSpPr>
            <a:spLocks noGrp="1"/>
          </p:cNvSpPr>
          <p:nvPr>
            <p:ph type="body" sz="quarter" idx="3"/>
          </p:nvPr>
        </p:nvSpPr>
        <p:spPr>
          <a:xfrm>
            <a:off x="5990888" y="2179636"/>
            <a:ext cx="4754880" cy="822960"/>
          </a:xfrm>
        </p:spPr>
        <p:txBody>
          <a:bodyPr lIns="137160" rIns="137160" rtlCol="0" anchor="ctr">
            <a:normAutofit/>
          </a:bodyPr>
          <a:lstStyle>
            <a:lvl1pPr marL="0" indent="0">
              <a:spcBef>
                <a:spcPts val="0"/>
              </a:spcBef>
              <a:spcAft>
                <a:spcPts val="0"/>
              </a:spcAft>
              <a:buNone/>
              <a:defRPr lang="en-US" sz="2300" b="0" kern="1200" cap="none" baseline="0" dirty="0">
                <a:solidFill>
                  <a:schemeClr val="accent1"/>
                </a:solidFill>
                <a:latin typeface="Calibri" panose="020F0502020204030204" pitchFamily="34"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tr-TR" noProof="0"/>
              <a:t>Asıl metin stillerini düzenlemek için tıklayın</a:t>
            </a:r>
          </a:p>
        </p:txBody>
      </p:sp>
      <p:sp>
        <p:nvSpPr>
          <p:cNvPr id="6" name="İçerik Yer Tutucusu 5"/>
          <p:cNvSpPr>
            <a:spLocks noGrp="1"/>
          </p:cNvSpPr>
          <p:nvPr>
            <p:ph sz="quarter" idx="4"/>
          </p:nvPr>
        </p:nvSpPr>
        <p:spPr>
          <a:xfrm>
            <a:off x="5990888" y="2967788"/>
            <a:ext cx="4754880" cy="3341572"/>
          </a:xfrm>
        </p:spPr>
        <p:txBody>
          <a:bodyPr rtlCol="0"/>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7" name="Tarih Yer Tutucusu 6"/>
          <p:cNvSpPr>
            <a:spLocks noGrp="1"/>
          </p:cNvSpPr>
          <p:nvPr>
            <p:ph type="dt" sz="half" idx="10"/>
          </p:nvPr>
        </p:nvSpPr>
        <p:spPr/>
        <p:txBody>
          <a:bodyPr rtlCol="0"/>
          <a:lstStyle/>
          <a:p>
            <a:pPr rtl="0"/>
            <a:fld id="{70644985-CE54-4AF4-9C9C-801F0B8CD3E8}" type="datetime1">
              <a:rPr lang="tr-TR" noProof="0" smtClean="0"/>
              <a:t>10.06.2020</a:t>
            </a:fld>
            <a:endParaRPr lang="tr-TR" noProof="0" dirty="0"/>
          </a:p>
        </p:txBody>
      </p:sp>
      <p:sp>
        <p:nvSpPr>
          <p:cNvPr id="8" name="Alt Bilgi Yer Tutucusu 7"/>
          <p:cNvSpPr>
            <a:spLocks noGrp="1"/>
          </p:cNvSpPr>
          <p:nvPr>
            <p:ph type="ftr" sz="quarter" idx="11"/>
          </p:nvPr>
        </p:nvSpPr>
        <p:spPr/>
        <p:txBody>
          <a:bodyPr rtlCol="0"/>
          <a:lstStyle/>
          <a:p>
            <a:pPr rtl="0"/>
            <a:endParaRPr lang="tr-TR" noProof="0" dirty="0"/>
          </a:p>
        </p:txBody>
      </p:sp>
      <p:sp>
        <p:nvSpPr>
          <p:cNvPr id="9" name="Slayt Numarası Yer Tutucusu 8"/>
          <p:cNvSpPr>
            <a:spLocks noGrp="1"/>
          </p:cNvSpPr>
          <p:nvPr>
            <p:ph type="sldNum" sz="quarter" idx="12"/>
          </p:nvPr>
        </p:nvSpPr>
        <p:spPr/>
        <p:txBody>
          <a:bodyPr rtlCol="0"/>
          <a:lstStyle/>
          <a:p>
            <a:pPr rtl="0"/>
            <a:fld id="{4FAB73BC-B049-4115-A692-8D63A059BFB8}" type="slidenum">
              <a:rPr lang="tr-TR" noProof="0" smtClean="0"/>
              <a:t>‹#›</a:t>
            </a:fld>
            <a:endParaRPr lang="tr-TR"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a:t>Asıl başlık stilini düzenlemek için tıklayın</a:t>
            </a:r>
            <a:endParaRPr lang="tr-TR" noProof="0" dirty="0"/>
          </a:p>
        </p:txBody>
      </p:sp>
      <p:sp>
        <p:nvSpPr>
          <p:cNvPr id="3" name="Tarih Yer Tutucusu 2"/>
          <p:cNvSpPr>
            <a:spLocks noGrp="1"/>
          </p:cNvSpPr>
          <p:nvPr>
            <p:ph type="dt" sz="half" idx="10"/>
          </p:nvPr>
        </p:nvSpPr>
        <p:spPr/>
        <p:txBody>
          <a:bodyPr rtlCol="0"/>
          <a:lstStyle/>
          <a:p>
            <a:pPr rtl="0"/>
            <a:fld id="{80D33A27-D69E-47F0-868D-6CB18AD33318}" type="datetime1">
              <a:rPr lang="tr-TR" noProof="0" smtClean="0"/>
              <a:t>10.06.2020</a:t>
            </a:fld>
            <a:endParaRPr lang="tr-TR" noProof="0" dirty="0"/>
          </a:p>
        </p:txBody>
      </p:sp>
      <p:sp>
        <p:nvSpPr>
          <p:cNvPr id="4" name="Alt Bilgi Yer Tutucusu 3"/>
          <p:cNvSpPr>
            <a:spLocks noGrp="1"/>
          </p:cNvSpPr>
          <p:nvPr>
            <p:ph type="ftr" sz="quarter" idx="11"/>
          </p:nvPr>
        </p:nvSpPr>
        <p:spPr/>
        <p:txBody>
          <a:bodyPr rtlCol="0"/>
          <a:lstStyle/>
          <a:p>
            <a:pPr rtl="0"/>
            <a:endParaRPr lang="tr-TR" noProof="0" dirty="0"/>
          </a:p>
        </p:txBody>
      </p:sp>
      <p:sp>
        <p:nvSpPr>
          <p:cNvPr id="5" name="Slayt Numarası Yer Tutucusu 4"/>
          <p:cNvSpPr>
            <a:spLocks noGrp="1"/>
          </p:cNvSpPr>
          <p:nvPr>
            <p:ph type="sldNum" sz="quarter" idx="12"/>
          </p:nvPr>
        </p:nvSpPr>
        <p:spPr/>
        <p:txBody>
          <a:bodyPr rtlCol="0"/>
          <a:lstStyle/>
          <a:p>
            <a:pPr rtl="0"/>
            <a:fld id="{4FAB73BC-B049-4115-A692-8D63A059BFB8}" type="slidenum">
              <a:rPr lang="tr-TR" noProof="0" smtClean="0"/>
              <a:t>‹#›</a:t>
            </a:fld>
            <a:endParaRPr lang="tr-TR"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2" name="Tarih Yer Tutucusu 1"/>
          <p:cNvSpPr>
            <a:spLocks noGrp="1"/>
          </p:cNvSpPr>
          <p:nvPr>
            <p:ph type="dt" sz="half" idx="10"/>
          </p:nvPr>
        </p:nvSpPr>
        <p:spPr/>
        <p:txBody>
          <a:bodyPr rtlCol="0"/>
          <a:lstStyle/>
          <a:p>
            <a:pPr rtl="0"/>
            <a:fld id="{351FBC9D-59D2-4339-976D-FD603253275B}" type="datetime1">
              <a:rPr lang="tr-TR" noProof="0" smtClean="0"/>
              <a:t>10.06.2020</a:t>
            </a:fld>
            <a:endParaRPr lang="tr-TR" noProof="0" dirty="0"/>
          </a:p>
        </p:txBody>
      </p:sp>
      <p:sp>
        <p:nvSpPr>
          <p:cNvPr id="3" name="Alt Bilgi Yer Tutucusu 2"/>
          <p:cNvSpPr>
            <a:spLocks noGrp="1"/>
          </p:cNvSpPr>
          <p:nvPr>
            <p:ph type="ftr" sz="quarter" idx="11"/>
          </p:nvPr>
        </p:nvSpPr>
        <p:spPr/>
        <p:txBody>
          <a:bodyPr rtlCol="0"/>
          <a:lstStyle/>
          <a:p>
            <a:pPr rtl="0"/>
            <a:endParaRPr lang="tr-TR" noProof="0" dirty="0"/>
          </a:p>
        </p:txBody>
      </p:sp>
      <p:sp>
        <p:nvSpPr>
          <p:cNvPr id="4" name="Slayt Numarası Yer Tutucusu 3"/>
          <p:cNvSpPr>
            <a:spLocks noGrp="1"/>
          </p:cNvSpPr>
          <p:nvPr>
            <p:ph type="sldNum" sz="quarter" idx="12"/>
          </p:nvPr>
        </p:nvSpPr>
        <p:spPr/>
        <p:txBody>
          <a:bodyPr rtlCol="0"/>
          <a:lstStyle/>
          <a:p>
            <a:pPr rtl="0"/>
            <a:fld id="{4FAB73BC-B049-4115-A692-8D63A059BFB8}" type="slidenum">
              <a:rPr lang="tr-TR" noProof="0" smtClean="0"/>
              <a:t>‹#›</a:t>
            </a:fld>
            <a:endParaRPr lang="tr-TR"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8" name="Başlık 7"/>
          <p:cNvSpPr>
            <a:spLocks noGrp="1"/>
          </p:cNvSpPr>
          <p:nvPr>
            <p:ph type="title"/>
          </p:nvPr>
        </p:nvSpPr>
        <p:spPr>
          <a:xfrm>
            <a:off x="1024128" y="471509"/>
            <a:ext cx="4389120" cy="1737360"/>
          </a:xfrm>
        </p:spPr>
        <p:txBody>
          <a:bodyPr rtlCol="0">
            <a:noAutofit/>
          </a:bodyPr>
          <a:lstStyle>
            <a:lvl1pPr>
              <a:lnSpc>
                <a:spcPct val="80000"/>
              </a:lnSpc>
              <a:defRPr sz="4000"/>
            </a:lvl1pPr>
          </a:lstStyle>
          <a:p>
            <a:pPr rtl="0"/>
            <a:r>
              <a:rPr lang="tr-TR" noProof="0"/>
              <a:t>Asıl başlık stilini düzenlemek için tıklayın</a:t>
            </a:r>
            <a:endParaRPr lang="tr-TR" noProof="0" dirty="0"/>
          </a:p>
        </p:txBody>
      </p:sp>
      <p:sp>
        <p:nvSpPr>
          <p:cNvPr id="3" name="İçerik Yer Tutucusu 2"/>
          <p:cNvSpPr>
            <a:spLocks noGrp="1"/>
          </p:cNvSpPr>
          <p:nvPr>
            <p:ph idx="1"/>
          </p:nvPr>
        </p:nvSpPr>
        <p:spPr>
          <a:xfrm>
            <a:off x="5715000" y="822960"/>
            <a:ext cx="5678424" cy="5184648"/>
          </a:xfrm>
        </p:spPr>
        <p:txBody>
          <a:bodyPr rtlCol="0"/>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4" name="Metin Yer Tutucusu 3"/>
          <p:cNvSpPr>
            <a:spLocks noGrp="1"/>
          </p:cNvSpPr>
          <p:nvPr>
            <p:ph type="body" sz="half" idx="2"/>
          </p:nvPr>
        </p:nvSpPr>
        <p:spPr>
          <a:xfrm>
            <a:off x="1024128" y="2257506"/>
            <a:ext cx="4389120" cy="3762294"/>
          </a:xfrm>
        </p:spPr>
        <p:txBody>
          <a:bodyPr lIns="91440" rIns="91440" rtlCol="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a:t>Asıl metin stillerini düzenlemek için tıklayın</a:t>
            </a:r>
          </a:p>
        </p:txBody>
      </p:sp>
      <p:sp>
        <p:nvSpPr>
          <p:cNvPr id="5" name="Tarih Yer Tutucusu 4"/>
          <p:cNvSpPr>
            <a:spLocks noGrp="1"/>
          </p:cNvSpPr>
          <p:nvPr>
            <p:ph type="dt" sz="half" idx="10"/>
          </p:nvPr>
        </p:nvSpPr>
        <p:spPr/>
        <p:txBody>
          <a:bodyPr rtlCol="0"/>
          <a:lstStyle/>
          <a:p>
            <a:pPr rtl="0"/>
            <a:fld id="{41AA5F42-14ED-4A61-BB34-730D94D62CEE}" type="datetime1">
              <a:rPr lang="tr-TR" noProof="0" smtClean="0"/>
              <a:t>10.06.2020</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4FAB73BC-B049-4115-A692-8D63A059BFB8}" type="slidenum">
              <a:rPr lang="tr-TR" noProof="0" smtClean="0"/>
              <a:t>‹#›</a:t>
            </a:fld>
            <a:endParaRPr lang="tr-TR"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Resim Yazı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457200" y="4960138"/>
            <a:ext cx="7772400" cy="1463040"/>
          </a:xfrm>
        </p:spPr>
        <p:txBody>
          <a:bodyPr rtlCol="0" anchor="ctr">
            <a:normAutofit/>
          </a:bodyPr>
          <a:lstStyle>
            <a:lvl1pPr algn="r">
              <a:defRPr sz="5000" spc="200" baseline="0"/>
            </a:lvl1pPr>
          </a:lstStyle>
          <a:p>
            <a:pPr rtl="0"/>
            <a:r>
              <a:rPr lang="tr-TR" noProof="0"/>
              <a:t>Asıl başlık stilini düzenlemek için tıklayın</a:t>
            </a:r>
            <a:endParaRPr lang="tr-TR" noProof="0" dirty="0"/>
          </a:p>
        </p:txBody>
      </p:sp>
      <p:sp>
        <p:nvSpPr>
          <p:cNvPr id="3" name="Resim Yer Tutucusu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a:t>Resim eklemek için simgeye tıklayın</a:t>
            </a:r>
            <a:endParaRPr lang="tr-TR" noProof="0" dirty="0"/>
          </a:p>
        </p:txBody>
      </p:sp>
      <p:sp>
        <p:nvSpPr>
          <p:cNvPr id="4" name="Metin Yer Tutucusu 3"/>
          <p:cNvSpPr>
            <a:spLocks noGrp="1"/>
          </p:cNvSpPr>
          <p:nvPr>
            <p:ph type="body" sz="half" idx="2"/>
          </p:nvPr>
        </p:nvSpPr>
        <p:spPr>
          <a:xfrm>
            <a:off x="8610600" y="4960138"/>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a:t>Asıl metin stillerini düzenlemek için tıklayın</a:t>
            </a:r>
          </a:p>
        </p:txBody>
      </p:sp>
      <p:sp>
        <p:nvSpPr>
          <p:cNvPr id="5" name="Tarih Yer Tutucusu 4"/>
          <p:cNvSpPr>
            <a:spLocks noGrp="1"/>
          </p:cNvSpPr>
          <p:nvPr>
            <p:ph type="dt" sz="half" idx="10"/>
          </p:nvPr>
        </p:nvSpPr>
        <p:spPr/>
        <p:txBody>
          <a:bodyPr rtlCol="0"/>
          <a:lstStyle/>
          <a:p>
            <a:pPr rtl="0"/>
            <a:fld id="{00EC1C2E-42BF-4A4A-AA0A-C5009833FAE9}" type="datetime1">
              <a:rPr lang="tr-TR" noProof="0" smtClean="0"/>
              <a:t>10.06.2020</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867E5644-1E61-4311-A31E-84CB9C7AA8A9}" type="slidenum">
              <a:rPr lang="tr-TR" noProof="0" smtClean="0"/>
              <a:t>‹#›</a:t>
            </a:fld>
            <a:endParaRPr lang="tr-TR" noProof="0" dirty="0"/>
          </a:p>
        </p:txBody>
      </p:sp>
      <p:cxnSp>
        <p:nvCxnSpPr>
          <p:cNvPr id="8" name="Düz Bağlayıcı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pPr rtl="0"/>
            <a:r>
              <a:rPr lang="tr-TR" noProof="0" dirty="0"/>
              <a:t>Asıl başlık stilini düzenlemek için tıklayın</a:t>
            </a:r>
          </a:p>
        </p:txBody>
      </p:sp>
      <p:sp>
        <p:nvSpPr>
          <p:cNvPr id="3" name="Metin Yer Tutucusu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4" name="Tarih Yer Tutucusu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Calibri" panose="020F0502020204030204" pitchFamily="34" charset="0"/>
              </a:defRPr>
            </a:lvl1pPr>
          </a:lstStyle>
          <a:p>
            <a:fld id="{E8E66F11-C330-4681-8E04-970B39CAB261}" type="datetime1">
              <a:rPr lang="tr-TR" noProof="0" smtClean="0"/>
              <a:t>10.06.2020</a:t>
            </a:fld>
            <a:endParaRPr lang="tr-TR" noProof="0" dirty="0"/>
          </a:p>
        </p:txBody>
      </p:sp>
      <p:sp>
        <p:nvSpPr>
          <p:cNvPr id="5" name="Alt Bilgi Yer Tutucusu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Calibri" panose="020F0502020204030204" pitchFamily="34" charset="0"/>
              </a:defRPr>
            </a:lvl1pPr>
          </a:lstStyle>
          <a:p>
            <a:endParaRPr lang="tr-TR" noProof="0" dirty="0"/>
          </a:p>
        </p:txBody>
      </p:sp>
      <p:sp>
        <p:nvSpPr>
          <p:cNvPr id="6" name="Slayt Numarası Yer Tutucusu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Calibri" panose="020F0502020204030204" pitchFamily="34" charset="0"/>
              </a:defRPr>
            </a:lvl1pPr>
          </a:lstStyle>
          <a:p>
            <a:fld id="{4FAB73BC-B049-4115-A692-8D63A059BFB8}" type="slidenum">
              <a:rPr lang="tr-TR" noProof="0" smtClean="0"/>
              <a:pPr/>
              <a:t>‹#›</a:t>
            </a:fld>
            <a:endParaRPr lang="tr-TR" noProof="0" dirty="0"/>
          </a:p>
        </p:txBody>
      </p:sp>
      <p:cxnSp>
        <p:nvCxnSpPr>
          <p:cNvPr id="7" name="Düz Bağlayıcı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Calibri" panose="020F0502020204030204" pitchFamily="34" charset="0"/>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Calibri" panose="020F0502020204030204" pitchFamily="34" charset="0"/>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Calibri" panose="020F0502020204030204" pitchFamily="34" charset="0"/>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Calibri" panose="020F0502020204030204" pitchFamily="34" charset="0"/>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Calibri" panose="020F0502020204030204" pitchFamily="34" charset="0"/>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Calibri" panose="020F0502020204030204" pitchFamily="34" charset="0"/>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6/10/2020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8379203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Layout" Target="../slideLayouts/slideLayout13.xml"/><Relationship Id="rId5" Type="http://schemas.openxmlformats.org/officeDocument/2006/relationships/image" Target="../media/image19.jpg"/><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3.xml"/><Relationship Id="rId5" Type="http://schemas.openxmlformats.org/officeDocument/2006/relationships/image" Target="../media/image23.jpe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Dikdörtgen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latin typeface="Calibri" panose="020F0502020204030204" pitchFamily="34" charset="0"/>
            </a:endParaRPr>
          </a:p>
        </p:txBody>
      </p:sp>
      <p:pic>
        <p:nvPicPr>
          <p:cNvPr id="5" name="Resim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3"/>
          <a:srcRect r="52444" b="-1"/>
          <a:stretch/>
        </p:blipFill>
        <p:spPr>
          <a:xfrm>
            <a:off x="20" y="975"/>
            <a:ext cx="12191980" cy="6858000"/>
          </a:xfrm>
          <a:prstGeom prst="rect">
            <a:avLst/>
          </a:prstGeom>
        </p:spPr>
      </p:pic>
      <p:sp>
        <p:nvSpPr>
          <p:cNvPr id="21" name="Dikdörtgen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tr-TR" dirty="0">
              <a:latin typeface="Calibri" panose="020F0502020204030204" pitchFamily="34" charset="0"/>
            </a:endParaRPr>
          </a:p>
        </p:txBody>
      </p:sp>
      <p:sp>
        <p:nvSpPr>
          <p:cNvPr id="2" name="Başlık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rtlCol="0" anchor="b">
            <a:normAutofit fontScale="90000"/>
          </a:bodyPr>
          <a:lstStyle/>
          <a:p>
            <a:pPr algn="l"/>
            <a:r>
              <a:rPr lang="tr-TR" dirty="0">
                <a:solidFill>
                  <a:srgbClr val="FFFFFF"/>
                </a:solidFill>
              </a:rPr>
              <a:t>ANDROİD İÇİN TAŞ KAĞIT MAKAS OYUNU PROJESİ</a:t>
            </a:r>
          </a:p>
        </p:txBody>
      </p:sp>
      <p:sp>
        <p:nvSpPr>
          <p:cNvPr id="3" name="Alt Başlık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2"/>
            <a:ext cx="7501650" cy="664877"/>
          </a:xfrm>
        </p:spPr>
        <p:txBody>
          <a:bodyPr rtlCol="0" anchor="t">
            <a:normAutofit lnSpcReduction="10000"/>
          </a:bodyPr>
          <a:lstStyle/>
          <a:p>
            <a:pPr rtl="0"/>
            <a:r>
              <a:rPr lang="tr-TR" dirty="0" err="1">
                <a:solidFill>
                  <a:srgbClr val="FFFFFF"/>
                </a:solidFill>
              </a:rPr>
              <a:t>Yozdzhan</a:t>
            </a:r>
            <a:r>
              <a:rPr lang="tr-TR" dirty="0">
                <a:solidFill>
                  <a:srgbClr val="FFFFFF"/>
                </a:solidFill>
              </a:rPr>
              <a:t> </a:t>
            </a:r>
            <a:r>
              <a:rPr lang="tr-TR" dirty="0" err="1">
                <a:solidFill>
                  <a:srgbClr val="FFFFFF"/>
                </a:solidFill>
              </a:rPr>
              <a:t>Yalmaz</a:t>
            </a:r>
            <a:r>
              <a:rPr lang="tr-TR" dirty="0">
                <a:solidFill>
                  <a:srgbClr val="FFFFFF"/>
                </a:solidFill>
              </a:rPr>
              <a:t> </a:t>
            </a:r>
          </a:p>
          <a:p>
            <a:pPr rtl="0"/>
            <a:r>
              <a:rPr lang="tr-TR" dirty="0">
                <a:solidFill>
                  <a:srgbClr val="FFFFFF"/>
                </a:solidFill>
              </a:rPr>
              <a:t>Rahmi Cemre Ünal</a:t>
            </a:r>
          </a:p>
        </p:txBody>
      </p:sp>
      <p:cxnSp>
        <p:nvCxnSpPr>
          <p:cNvPr id="23" name="Düz Bağlayıcı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625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58B578C-1875-4EA6-9796-CD31A714FDD0}"/>
              </a:ext>
            </a:extLst>
          </p:cNvPr>
          <p:cNvSpPr>
            <a:spLocks noGrp="1"/>
          </p:cNvSpPr>
          <p:nvPr>
            <p:ph type="title"/>
          </p:nvPr>
        </p:nvSpPr>
        <p:spPr>
          <a:xfrm>
            <a:off x="959157" y="1113764"/>
            <a:ext cx="3269749" cy="4624327"/>
          </a:xfrm>
        </p:spPr>
        <p:txBody>
          <a:bodyPr anchor="ctr">
            <a:normAutofit/>
          </a:bodyPr>
          <a:lstStyle/>
          <a:p>
            <a:r>
              <a:rPr lang="tr-TR" sz="3200">
                <a:solidFill>
                  <a:srgbClr val="FFFFFF"/>
                </a:solidFill>
              </a:rPr>
              <a:t>Model eğitimi süreci</a:t>
            </a:r>
          </a:p>
        </p:txBody>
      </p:sp>
      <p:sp>
        <p:nvSpPr>
          <p:cNvPr id="3" name="İçerik Yer Tutucusu 2">
            <a:extLst>
              <a:ext uri="{FF2B5EF4-FFF2-40B4-BE49-F238E27FC236}">
                <a16:creationId xmlns:a16="http://schemas.microsoft.com/office/drawing/2014/main" id="{DF1AA1DF-81A5-4197-BE01-3081557C8B88}"/>
              </a:ext>
            </a:extLst>
          </p:cNvPr>
          <p:cNvSpPr>
            <a:spLocks noGrp="1"/>
          </p:cNvSpPr>
          <p:nvPr>
            <p:ph idx="1"/>
          </p:nvPr>
        </p:nvSpPr>
        <p:spPr>
          <a:xfrm>
            <a:off x="5155905" y="1113764"/>
            <a:ext cx="6108179" cy="4624327"/>
          </a:xfrm>
        </p:spPr>
        <p:txBody>
          <a:bodyPr anchor="ctr">
            <a:normAutofit/>
          </a:bodyPr>
          <a:lstStyle/>
          <a:p>
            <a:pPr marL="0" indent="0">
              <a:buNone/>
            </a:pPr>
            <a:r>
              <a:rPr lang="tr-TR" dirty="0"/>
              <a:t>Yapılan denemeler sonucunda </a:t>
            </a:r>
            <a:r>
              <a:rPr lang="tr-TR" dirty="0" err="1"/>
              <a:t>dogruluk</a:t>
            </a:r>
            <a:r>
              <a:rPr lang="tr-TR" dirty="0"/>
              <a:t> oranı 75% üzerine çıkamadığı için </a:t>
            </a:r>
            <a:r>
              <a:rPr lang="tr-TR" dirty="0">
                <a:solidFill>
                  <a:srgbClr val="C00000"/>
                </a:solidFill>
              </a:rPr>
              <a:t>Transfer Learning </a:t>
            </a:r>
            <a:r>
              <a:rPr lang="tr-TR" dirty="0" err="1"/>
              <a:t>methodu</a:t>
            </a:r>
            <a:r>
              <a:rPr lang="tr-TR" dirty="0"/>
              <a:t> ile </a:t>
            </a:r>
            <a:r>
              <a:rPr lang="tr-TR" dirty="0" err="1">
                <a:solidFill>
                  <a:srgbClr val="C00000"/>
                </a:solidFill>
              </a:rPr>
              <a:t>MobileNet</a:t>
            </a:r>
            <a:r>
              <a:rPr lang="tr-TR" dirty="0">
                <a:solidFill>
                  <a:srgbClr val="C00000"/>
                </a:solidFill>
              </a:rPr>
              <a:t> </a:t>
            </a:r>
            <a:r>
              <a:rPr lang="tr-TR" dirty="0"/>
              <a:t>mimarisine geçilmesine karar verilmiştir.</a:t>
            </a:r>
          </a:p>
        </p:txBody>
      </p:sp>
    </p:spTree>
    <p:extLst>
      <p:ext uri="{BB962C8B-B14F-4D97-AF65-F5344CB8AC3E}">
        <p14:creationId xmlns:p14="http://schemas.microsoft.com/office/powerpoint/2010/main" val="294728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58B578C-1875-4EA6-9796-CD31A714FDD0}"/>
              </a:ext>
            </a:extLst>
          </p:cNvPr>
          <p:cNvSpPr>
            <a:spLocks noGrp="1"/>
          </p:cNvSpPr>
          <p:nvPr>
            <p:ph type="title"/>
          </p:nvPr>
        </p:nvSpPr>
        <p:spPr>
          <a:xfrm>
            <a:off x="1192240" y="997223"/>
            <a:ext cx="3269749" cy="4624327"/>
          </a:xfrm>
        </p:spPr>
        <p:txBody>
          <a:bodyPr anchor="ctr">
            <a:normAutofit/>
          </a:bodyPr>
          <a:lstStyle/>
          <a:p>
            <a:r>
              <a:rPr lang="tr-TR" sz="3200" dirty="0">
                <a:solidFill>
                  <a:srgbClr val="FFFFFF"/>
                </a:solidFill>
              </a:rPr>
              <a:t>Transfer </a:t>
            </a:r>
            <a:r>
              <a:rPr lang="tr-TR" sz="3200" dirty="0" err="1">
                <a:solidFill>
                  <a:srgbClr val="FFFFFF"/>
                </a:solidFill>
              </a:rPr>
              <a:t>learning</a:t>
            </a:r>
            <a:endParaRPr lang="tr-TR" sz="3200" dirty="0">
              <a:solidFill>
                <a:srgbClr val="FFFFFF"/>
              </a:solidFill>
            </a:endParaRPr>
          </a:p>
        </p:txBody>
      </p:sp>
      <p:sp>
        <p:nvSpPr>
          <p:cNvPr id="3" name="İçerik Yer Tutucusu 2">
            <a:extLst>
              <a:ext uri="{FF2B5EF4-FFF2-40B4-BE49-F238E27FC236}">
                <a16:creationId xmlns:a16="http://schemas.microsoft.com/office/drawing/2014/main" id="{DF1AA1DF-81A5-4197-BE01-3081557C8B88}"/>
              </a:ext>
            </a:extLst>
          </p:cNvPr>
          <p:cNvSpPr>
            <a:spLocks noGrp="1"/>
          </p:cNvSpPr>
          <p:nvPr>
            <p:ph idx="1"/>
          </p:nvPr>
        </p:nvSpPr>
        <p:spPr>
          <a:xfrm>
            <a:off x="5155905" y="1113764"/>
            <a:ext cx="6108179" cy="4624327"/>
          </a:xfrm>
        </p:spPr>
        <p:txBody>
          <a:bodyPr anchor="ctr">
            <a:normAutofit/>
          </a:bodyPr>
          <a:lstStyle/>
          <a:p>
            <a:pPr marL="0" indent="0">
              <a:buNone/>
            </a:pPr>
            <a:r>
              <a:rPr lang="tr-TR" dirty="0"/>
              <a:t>Transfer Learning, bir görev için geliştirilen bir modelin ikinci bir görevdeki bir model için başlangıç ​​noktası olarak yeniden kullanıldığı bir makine öğrenme yöntemidir. Projemiz kapsamında yeterli doğruluk oranı sağlanamadığı için bu yönteme başvurulmuştur.</a:t>
            </a:r>
          </a:p>
        </p:txBody>
      </p:sp>
    </p:spTree>
    <p:extLst>
      <p:ext uri="{BB962C8B-B14F-4D97-AF65-F5344CB8AC3E}">
        <p14:creationId xmlns:p14="http://schemas.microsoft.com/office/powerpoint/2010/main" val="2845950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İçerik Yer Tutucusu 2">
            <a:extLst>
              <a:ext uri="{FF2B5EF4-FFF2-40B4-BE49-F238E27FC236}">
                <a16:creationId xmlns:a16="http://schemas.microsoft.com/office/drawing/2014/main" id="{DF1AA1DF-81A5-4197-BE01-3081557C8B88}"/>
              </a:ext>
            </a:extLst>
          </p:cNvPr>
          <p:cNvSpPr>
            <a:spLocks noGrp="1"/>
          </p:cNvSpPr>
          <p:nvPr>
            <p:ph idx="1"/>
          </p:nvPr>
        </p:nvSpPr>
        <p:spPr>
          <a:xfrm>
            <a:off x="505749" y="312631"/>
            <a:ext cx="2874564" cy="1721224"/>
          </a:xfrm>
        </p:spPr>
        <p:txBody>
          <a:bodyPr>
            <a:normAutofit/>
          </a:bodyPr>
          <a:lstStyle/>
          <a:p>
            <a:pPr marL="0" indent="0">
              <a:buNone/>
            </a:pPr>
            <a:r>
              <a:rPr lang="tr-TR" sz="2500" dirty="0" err="1">
                <a:solidFill>
                  <a:schemeClr val="bg1"/>
                </a:solidFill>
              </a:rPr>
              <a:t>MobileNet</a:t>
            </a:r>
            <a:r>
              <a:rPr lang="tr-TR" sz="2500" dirty="0">
                <a:solidFill>
                  <a:schemeClr val="bg1"/>
                </a:solidFill>
              </a:rPr>
              <a:t> Nedir? </a:t>
            </a:r>
          </a:p>
        </p:txBody>
      </p:sp>
      <p:pic>
        <p:nvPicPr>
          <p:cNvPr id="12" name="Resim 11">
            <a:extLst>
              <a:ext uri="{FF2B5EF4-FFF2-40B4-BE49-F238E27FC236}">
                <a16:creationId xmlns:a16="http://schemas.microsoft.com/office/drawing/2014/main" id="{0E8BB20C-9160-4FBE-A6A5-9A263A3489FA}"/>
              </a:ext>
            </a:extLst>
          </p:cNvPr>
          <p:cNvPicPr>
            <a:picLocks noChangeAspect="1"/>
          </p:cNvPicPr>
          <p:nvPr/>
        </p:nvPicPr>
        <p:blipFill>
          <a:blip r:embed="rId2"/>
          <a:stretch>
            <a:fillRect/>
          </a:stretch>
        </p:blipFill>
        <p:spPr>
          <a:xfrm rot="5400000">
            <a:off x="5631605" y="2271413"/>
            <a:ext cx="5508485" cy="2753432"/>
          </a:xfrm>
          <a:prstGeom prst="rect">
            <a:avLst/>
          </a:prstGeom>
        </p:spPr>
      </p:pic>
      <p:sp>
        <p:nvSpPr>
          <p:cNvPr id="6" name="Metin kutusu 5">
            <a:extLst>
              <a:ext uri="{FF2B5EF4-FFF2-40B4-BE49-F238E27FC236}">
                <a16:creationId xmlns:a16="http://schemas.microsoft.com/office/drawing/2014/main" id="{B71DB82B-3513-4DA6-B018-152B948EE4EA}"/>
              </a:ext>
            </a:extLst>
          </p:cNvPr>
          <p:cNvSpPr txBox="1"/>
          <p:nvPr/>
        </p:nvSpPr>
        <p:spPr>
          <a:xfrm>
            <a:off x="505749" y="1616804"/>
            <a:ext cx="3580731" cy="2585323"/>
          </a:xfrm>
          <a:prstGeom prst="rect">
            <a:avLst/>
          </a:prstGeom>
          <a:noFill/>
        </p:spPr>
        <p:txBody>
          <a:bodyPr wrap="square" rtlCol="0">
            <a:spAutoFit/>
          </a:bodyPr>
          <a:lstStyle/>
          <a:p>
            <a:pPr>
              <a:spcAft>
                <a:spcPts val="600"/>
              </a:spcAft>
            </a:pPr>
            <a:r>
              <a:rPr lang="tr-TR" dirty="0" err="1">
                <a:solidFill>
                  <a:schemeClr val="bg1"/>
                </a:solidFill>
              </a:rPr>
              <a:t>MobileNet</a:t>
            </a:r>
            <a:r>
              <a:rPr lang="tr-TR" dirty="0">
                <a:solidFill>
                  <a:schemeClr val="bg1"/>
                </a:solidFill>
              </a:rPr>
              <a:t>,  Google'daki araştırmacılar tarafından tasarlanan, mobil ve gömülü görüş uygulamaları için kullanılan verimli bir model sınıfıdır. Yapısı, hafif ve derin sinir ağları oluşturmak için derinlemesine ayrılabilir kıvrımlar kullanan aerodinamik bir mimariye dayanmaktadır.</a:t>
            </a:r>
          </a:p>
        </p:txBody>
      </p:sp>
    </p:spTree>
    <p:extLst>
      <p:ext uri="{BB962C8B-B14F-4D97-AF65-F5344CB8AC3E}">
        <p14:creationId xmlns:p14="http://schemas.microsoft.com/office/powerpoint/2010/main" val="3056897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F1AA1DF-81A5-4197-BE01-3081557C8B88}"/>
              </a:ext>
            </a:extLst>
          </p:cNvPr>
          <p:cNvSpPr>
            <a:spLocks noGrp="1"/>
          </p:cNvSpPr>
          <p:nvPr>
            <p:ph idx="1"/>
          </p:nvPr>
        </p:nvSpPr>
        <p:spPr>
          <a:xfrm>
            <a:off x="431505" y="916540"/>
            <a:ext cx="6108179" cy="4624327"/>
          </a:xfrm>
        </p:spPr>
        <p:txBody>
          <a:bodyPr anchor="ctr">
            <a:normAutofit/>
          </a:bodyPr>
          <a:lstStyle/>
          <a:p>
            <a:pPr marL="342900" indent="-342900">
              <a:buAutoNum type="arabicPeriod"/>
            </a:pPr>
            <a:r>
              <a:rPr lang="tr-TR" dirty="0"/>
              <a:t>Düşük boyut. </a:t>
            </a:r>
          </a:p>
          <a:p>
            <a:pPr marL="342900" indent="-342900">
              <a:buAutoNum type="arabicPeriod"/>
            </a:pPr>
            <a:r>
              <a:rPr lang="tr-TR" dirty="0"/>
              <a:t> Azaltılmış parametre sayısı. </a:t>
            </a:r>
          </a:p>
          <a:p>
            <a:pPr marL="342900" indent="-342900">
              <a:buAutoNum type="arabicPeriod"/>
            </a:pPr>
            <a:r>
              <a:rPr lang="tr-TR" dirty="0"/>
              <a:t>Hızlı performansı mobil uygulamalar için kullanışlı. </a:t>
            </a:r>
          </a:p>
          <a:p>
            <a:pPr marL="342900" indent="-342900">
              <a:buAutoNum type="arabicPeriod"/>
            </a:pPr>
            <a:r>
              <a:rPr lang="tr-TR" dirty="0"/>
              <a:t>Düşük gecikmeli CNN mimarisi</a:t>
            </a:r>
          </a:p>
        </p:txBody>
      </p:sp>
      <p:sp>
        <p:nvSpPr>
          <p:cNvPr id="4" name="Başlık 3">
            <a:extLst>
              <a:ext uri="{FF2B5EF4-FFF2-40B4-BE49-F238E27FC236}">
                <a16:creationId xmlns:a16="http://schemas.microsoft.com/office/drawing/2014/main" id="{89BB9262-F709-42BC-AD06-63E3CEBEBE6A}"/>
              </a:ext>
            </a:extLst>
          </p:cNvPr>
          <p:cNvSpPr>
            <a:spLocks noGrp="1"/>
          </p:cNvSpPr>
          <p:nvPr>
            <p:ph type="title"/>
          </p:nvPr>
        </p:nvSpPr>
        <p:spPr>
          <a:xfrm>
            <a:off x="581192" y="702156"/>
            <a:ext cx="11029616" cy="1013800"/>
          </a:xfrm>
        </p:spPr>
        <p:txBody>
          <a:bodyPr/>
          <a:lstStyle/>
          <a:p>
            <a:r>
              <a:rPr lang="tr-TR" dirty="0" err="1"/>
              <a:t>MOBILENET’in</a:t>
            </a:r>
            <a:r>
              <a:rPr lang="tr-TR" dirty="0"/>
              <a:t> SEÇİLMESİNİN NEDENLERİ</a:t>
            </a:r>
          </a:p>
        </p:txBody>
      </p:sp>
    </p:spTree>
    <p:extLst>
      <p:ext uri="{BB962C8B-B14F-4D97-AF65-F5344CB8AC3E}">
        <p14:creationId xmlns:p14="http://schemas.microsoft.com/office/powerpoint/2010/main" val="2344284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Başlık 3">
            <a:extLst>
              <a:ext uri="{FF2B5EF4-FFF2-40B4-BE49-F238E27FC236}">
                <a16:creationId xmlns:a16="http://schemas.microsoft.com/office/drawing/2014/main" id="{89BB9262-F709-42BC-AD06-63E3CEBEBE6A}"/>
              </a:ext>
            </a:extLst>
          </p:cNvPr>
          <p:cNvSpPr>
            <a:spLocks noGrp="1"/>
          </p:cNvSpPr>
          <p:nvPr>
            <p:ph type="title"/>
          </p:nvPr>
        </p:nvSpPr>
        <p:spPr>
          <a:xfrm>
            <a:off x="581192" y="702156"/>
            <a:ext cx="11029616" cy="1013800"/>
          </a:xfrm>
        </p:spPr>
        <p:txBody>
          <a:bodyPr>
            <a:normAutofit/>
          </a:bodyPr>
          <a:lstStyle/>
          <a:p>
            <a:r>
              <a:rPr lang="tr-TR" dirty="0" err="1"/>
              <a:t>MOBILENET’in</a:t>
            </a:r>
            <a:r>
              <a:rPr lang="tr-TR" dirty="0"/>
              <a:t> SEÇİLMESİNİN NEDENLERİ</a:t>
            </a:r>
          </a:p>
        </p:txBody>
      </p:sp>
      <p:sp>
        <p:nvSpPr>
          <p:cNvPr id="10" name="Rectangle 9">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DF1AA1DF-81A5-4197-BE01-3081557C8B88}"/>
              </a:ext>
            </a:extLst>
          </p:cNvPr>
          <p:cNvSpPr>
            <a:spLocks noGrp="1"/>
          </p:cNvSpPr>
          <p:nvPr>
            <p:ph idx="1"/>
          </p:nvPr>
        </p:nvSpPr>
        <p:spPr>
          <a:xfrm>
            <a:off x="6335805" y="2180496"/>
            <a:ext cx="5275001" cy="4045683"/>
          </a:xfrm>
        </p:spPr>
        <p:txBody>
          <a:bodyPr>
            <a:normAutofit/>
          </a:bodyPr>
          <a:lstStyle/>
          <a:p>
            <a:pPr marL="0" indent="0">
              <a:lnSpc>
                <a:spcPct val="90000"/>
              </a:lnSpc>
              <a:buNone/>
            </a:pPr>
            <a:endParaRPr lang="tr-TR"/>
          </a:p>
          <a:p>
            <a:pPr marL="0" indent="0">
              <a:lnSpc>
                <a:spcPct val="90000"/>
              </a:lnSpc>
              <a:buNone/>
            </a:pPr>
            <a:r>
              <a:rPr lang="tr-TR"/>
              <a:t>MobileNet, standart bir evrişimi derinlemesine bir evrişime ve  1 × 1 noktasal evrişim diye çarpanlarına ayıran bir modeldir. Derinlemesine kıvrım, her giriş kanalına tek bir filtre uygular. Daha sonra noktasal evrişim, çıktıları derinlikli evrişimi birleştirmek için 1 × 1 evrişim uygular. Oysa standart evrişim, girdileri tek bir adımda hem filtreler hem de yeni bir çıkış kümesine birleştirir. </a:t>
            </a:r>
          </a:p>
          <a:p>
            <a:pPr marL="0" indent="0">
              <a:lnSpc>
                <a:spcPct val="90000"/>
              </a:lnSpc>
              <a:buNone/>
            </a:pPr>
            <a:r>
              <a:rPr lang="tr-TR"/>
              <a:t>MobileNet’i diğer modellerden ayıran en büyük fark, bu tek katmanı filtreleme için ayrı bir katman, birleştirmek için ayrı bir katman olmak üzere iki katmana ayırmasıdır. Bu çarpanlarına ayırma işlemi hesaplama maliyetini önemli ölçüde azaltır.</a:t>
            </a:r>
          </a:p>
        </p:txBody>
      </p:sp>
      <p:pic>
        <p:nvPicPr>
          <p:cNvPr id="7" name="Resim 6">
            <a:extLst>
              <a:ext uri="{FF2B5EF4-FFF2-40B4-BE49-F238E27FC236}">
                <a16:creationId xmlns:a16="http://schemas.microsoft.com/office/drawing/2014/main" id="{D7A01879-C03F-496A-8A3E-079B1216AA17}"/>
              </a:ext>
            </a:extLst>
          </p:cNvPr>
          <p:cNvPicPr>
            <a:picLocks noChangeAspect="1"/>
          </p:cNvPicPr>
          <p:nvPr/>
        </p:nvPicPr>
        <p:blipFill>
          <a:blip r:embed="rId2"/>
          <a:stretch>
            <a:fillRect/>
          </a:stretch>
        </p:blipFill>
        <p:spPr>
          <a:xfrm>
            <a:off x="446533" y="2180496"/>
            <a:ext cx="5404639" cy="4045682"/>
          </a:xfrm>
          <a:prstGeom prst="rect">
            <a:avLst/>
          </a:prstGeom>
        </p:spPr>
      </p:pic>
    </p:spTree>
    <p:extLst>
      <p:ext uri="{BB962C8B-B14F-4D97-AF65-F5344CB8AC3E}">
        <p14:creationId xmlns:p14="http://schemas.microsoft.com/office/powerpoint/2010/main" val="2442259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a:extLst>
              <a:ext uri="{FF2B5EF4-FFF2-40B4-BE49-F238E27FC236}">
                <a16:creationId xmlns:a16="http://schemas.microsoft.com/office/drawing/2014/main" id="{C58B578C-1875-4EA6-9796-CD31A714FDD0}"/>
              </a:ext>
            </a:extLst>
          </p:cNvPr>
          <p:cNvSpPr>
            <a:spLocks noGrp="1"/>
          </p:cNvSpPr>
          <p:nvPr>
            <p:ph type="title"/>
          </p:nvPr>
        </p:nvSpPr>
        <p:spPr>
          <a:xfrm>
            <a:off x="601255" y="702156"/>
            <a:ext cx="3409783" cy="1013800"/>
          </a:xfrm>
        </p:spPr>
        <p:txBody>
          <a:bodyPr>
            <a:normAutofit/>
          </a:bodyPr>
          <a:lstStyle/>
          <a:p>
            <a:r>
              <a:rPr lang="tr-TR"/>
              <a:t>Model eğitimi süreci</a:t>
            </a:r>
          </a:p>
        </p:txBody>
      </p:sp>
      <p:sp>
        <p:nvSpPr>
          <p:cNvPr id="3" name="İçerik Yer Tutucusu 2">
            <a:extLst>
              <a:ext uri="{FF2B5EF4-FFF2-40B4-BE49-F238E27FC236}">
                <a16:creationId xmlns:a16="http://schemas.microsoft.com/office/drawing/2014/main" id="{DF1AA1DF-81A5-4197-BE01-3081557C8B88}"/>
              </a:ext>
            </a:extLst>
          </p:cNvPr>
          <p:cNvSpPr>
            <a:spLocks noGrp="1"/>
          </p:cNvSpPr>
          <p:nvPr>
            <p:ph idx="1"/>
          </p:nvPr>
        </p:nvSpPr>
        <p:spPr>
          <a:xfrm>
            <a:off x="601255" y="1964168"/>
            <a:ext cx="3409782" cy="4036582"/>
          </a:xfrm>
        </p:spPr>
        <p:txBody>
          <a:bodyPr>
            <a:normAutofit/>
          </a:bodyPr>
          <a:lstStyle/>
          <a:p>
            <a:pPr marL="0" indent="0">
              <a:buNone/>
            </a:pPr>
            <a:r>
              <a:rPr lang="tr-TR" dirty="0">
                <a:solidFill>
                  <a:schemeClr val="bg1"/>
                </a:solidFill>
              </a:rPr>
              <a:t>Eğitimin sonunda modelin test görüntüleri üzerindeki tahmin değerleri</a:t>
            </a:r>
          </a:p>
          <a:p>
            <a:pPr marL="0" indent="0">
              <a:buNone/>
            </a:pPr>
            <a:r>
              <a:rPr lang="tr-TR" dirty="0">
                <a:solidFill>
                  <a:schemeClr val="bg1"/>
                </a:solidFill>
              </a:rPr>
              <a:t>	| 620,  14,    19 |</a:t>
            </a:r>
          </a:p>
          <a:p>
            <a:pPr marL="0" indent="0">
              <a:buNone/>
            </a:pPr>
            <a:r>
              <a:rPr lang="tr-TR" dirty="0">
                <a:solidFill>
                  <a:schemeClr val="bg1"/>
                </a:solidFill>
              </a:rPr>
              <a:t>	| 8, 	  692,   4	 |</a:t>
            </a:r>
          </a:p>
          <a:p>
            <a:pPr marL="0" indent="0">
              <a:buNone/>
            </a:pPr>
            <a:r>
              <a:rPr lang="tr-TR" dirty="0">
                <a:solidFill>
                  <a:schemeClr val="bg1"/>
                </a:solidFill>
              </a:rPr>
              <a:t>	| 31, 	  20, 	  633 |</a:t>
            </a:r>
          </a:p>
          <a:p>
            <a:pPr marL="0" indent="0">
              <a:buNone/>
            </a:pPr>
            <a:r>
              <a:rPr lang="tr-TR" dirty="0">
                <a:solidFill>
                  <a:schemeClr val="bg1"/>
                </a:solidFill>
              </a:rPr>
              <a:t>(Sınıf Karmaşıklık Matrisi)</a:t>
            </a:r>
          </a:p>
        </p:txBody>
      </p:sp>
      <p:pic>
        <p:nvPicPr>
          <p:cNvPr id="7" name="Resim 6" descr="ekran görüntüsü içeren bir resim&#10;&#10;Açıklama otomatik olarak oluşturuldu">
            <a:extLst>
              <a:ext uri="{FF2B5EF4-FFF2-40B4-BE49-F238E27FC236}">
                <a16:creationId xmlns:a16="http://schemas.microsoft.com/office/drawing/2014/main" id="{5A8BA85B-14D8-46C7-9DEF-C6C420DD3088}"/>
              </a:ext>
            </a:extLst>
          </p:cNvPr>
          <p:cNvPicPr>
            <a:picLocks noChangeAspect="1"/>
          </p:cNvPicPr>
          <p:nvPr/>
        </p:nvPicPr>
        <p:blipFill>
          <a:blip r:embed="rId2"/>
          <a:stretch>
            <a:fillRect/>
          </a:stretch>
        </p:blipFill>
        <p:spPr>
          <a:xfrm>
            <a:off x="5520027" y="1111641"/>
            <a:ext cx="5032809" cy="4655348"/>
          </a:xfrm>
          <a:prstGeom prst="rect">
            <a:avLst/>
          </a:prstGeom>
        </p:spPr>
      </p:pic>
    </p:spTree>
    <p:extLst>
      <p:ext uri="{BB962C8B-B14F-4D97-AF65-F5344CB8AC3E}">
        <p14:creationId xmlns:p14="http://schemas.microsoft.com/office/powerpoint/2010/main" val="915084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a:extLst>
              <a:ext uri="{FF2B5EF4-FFF2-40B4-BE49-F238E27FC236}">
                <a16:creationId xmlns:a16="http://schemas.microsoft.com/office/drawing/2014/main" id="{C58B578C-1875-4EA6-9796-CD31A714FDD0}"/>
              </a:ext>
            </a:extLst>
          </p:cNvPr>
          <p:cNvSpPr>
            <a:spLocks noGrp="1"/>
          </p:cNvSpPr>
          <p:nvPr>
            <p:ph type="title"/>
          </p:nvPr>
        </p:nvSpPr>
        <p:spPr>
          <a:xfrm>
            <a:off x="601255" y="702156"/>
            <a:ext cx="3409783" cy="1013800"/>
          </a:xfrm>
        </p:spPr>
        <p:txBody>
          <a:bodyPr>
            <a:normAutofit/>
          </a:bodyPr>
          <a:lstStyle/>
          <a:p>
            <a:r>
              <a:rPr lang="tr-TR"/>
              <a:t>Model eğitimi süreci</a:t>
            </a:r>
          </a:p>
        </p:txBody>
      </p:sp>
      <p:sp>
        <p:nvSpPr>
          <p:cNvPr id="3" name="İçerik Yer Tutucusu 2">
            <a:extLst>
              <a:ext uri="{FF2B5EF4-FFF2-40B4-BE49-F238E27FC236}">
                <a16:creationId xmlns:a16="http://schemas.microsoft.com/office/drawing/2014/main" id="{DF1AA1DF-81A5-4197-BE01-3081557C8B88}"/>
              </a:ext>
            </a:extLst>
          </p:cNvPr>
          <p:cNvSpPr>
            <a:spLocks noGrp="1"/>
          </p:cNvSpPr>
          <p:nvPr>
            <p:ph idx="1"/>
          </p:nvPr>
        </p:nvSpPr>
        <p:spPr>
          <a:xfrm>
            <a:off x="601255" y="1964168"/>
            <a:ext cx="3409782" cy="4036582"/>
          </a:xfrm>
        </p:spPr>
        <p:txBody>
          <a:bodyPr>
            <a:normAutofit/>
          </a:bodyPr>
          <a:lstStyle/>
          <a:p>
            <a:pPr marL="0" indent="0">
              <a:buNone/>
            </a:pPr>
            <a:r>
              <a:rPr lang="tr-TR">
                <a:solidFill>
                  <a:schemeClr val="bg1"/>
                </a:solidFill>
              </a:rPr>
              <a:t>Masaüstünde yüksek doğruluk oranıyla çalışan Keras  altyapılı model dosyamızın mobil platformda kullanılabilmesi için, ağırlıkları kaydedilip Tensorflow altyapılı ".tflite" uzantılı dosya tipine dönüştürülmesi gerekiyordu. Bulunan alternatif dönüşüm işlemleri, Tensorflow sürüm ve geliştirici platform uyumsuzlukları nedeniyle Google Colab aracılığıyla uygulanabildi.</a:t>
            </a:r>
          </a:p>
        </p:txBody>
      </p:sp>
      <p:pic>
        <p:nvPicPr>
          <p:cNvPr id="5" name="Resim 4" descr="ekran görüntüsü içeren bir resim&#10;&#10;Açıklama otomatik olarak oluşturuldu">
            <a:extLst>
              <a:ext uri="{FF2B5EF4-FFF2-40B4-BE49-F238E27FC236}">
                <a16:creationId xmlns:a16="http://schemas.microsoft.com/office/drawing/2014/main" id="{DA94A41B-715D-4FAB-A0CE-C7018318FB76}"/>
              </a:ext>
            </a:extLst>
          </p:cNvPr>
          <p:cNvPicPr>
            <a:picLocks noChangeAspect="1"/>
          </p:cNvPicPr>
          <p:nvPr/>
        </p:nvPicPr>
        <p:blipFill>
          <a:blip r:embed="rId2"/>
          <a:stretch>
            <a:fillRect/>
          </a:stretch>
        </p:blipFill>
        <p:spPr>
          <a:xfrm>
            <a:off x="4932866" y="1111641"/>
            <a:ext cx="6207130" cy="4655348"/>
          </a:xfrm>
          <a:prstGeom prst="rect">
            <a:avLst/>
          </a:prstGeom>
        </p:spPr>
      </p:pic>
    </p:spTree>
    <p:extLst>
      <p:ext uri="{BB962C8B-B14F-4D97-AF65-F5344CB8AC3E}">
        <p14:creationId xmlns:p14="http://schemas.microsoft.com/office/powerpoint/2010/main" val="168934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ekran görüntüsü içeren bir resim&#10;&#10;Açıklama otomatik olarak oluşturuldu">
            <a:extLst>
              <a:ext uri="{FF2B5EF4-FFF2-40B4-BE49-F238E27FC236}">
                <a16:creationId xmlns:a16="http://schemas.microsoft.com/office/drawing/2014/main" id="{B233A47C-6A7A-46D7-B060-B15E5AF64C0A}"/>
              </a:ext>
            </a:extLst>
          </p:cNvPr>
          <p:cNvPicPr>
            <a:picLocks noGrp="1" noChangeAspect="1"/>
          </p:cNvPicPr>
          <p:nvPr>
            <p:ph idx="1"/>
          </p:nvPr>
        </p:nvPicPr>
        <p:blipFill>
          <a:blip r:embed="rId2"/>
          <a:stretch>
            <a:fillRect/>
          </a:stretch>
        </p:blipFill>
        <p:spPr>
          <a:xfrm>
            <a:off x="682717" y="2161965"/>
            <a:ext cx="4884843" cy="1836579"/>
          </a:xfrm>
        </p:spPr>
      </p:pic>
      <p:sp>
        <p:nvSpPr>
          <p:cNvPr id="7" name="Başlık 6">
            <a:extLst>
              <a:ext uri="{FF2B5EF4-FFF2-40B4-BE49-F238E27FC236}">
                <a16:creationId xmlns:a16="http://schemas.microsoft.com/office/drawing/2014/main" id="{7838D685-B359-4ECD-8CC4-2EF562B52726}"/>
              </a:ext>
            </a:extLst>
          </p:cNvPr>
          <p:cNvSpPr>
            <a:spLocks noGrp="1"/>
          </p:cNvSpPr>
          <p:nvPr>
            <p:ph type="title"/>
          </p:nvPr>
        </p:nvSpPr>
        <p:spPr/>
        <p:txBody>
          <a:bodyPr/>
          <a:lstStyle/>
          <a:p>
            <a:r>
              <a:rPr lang="tr-TR" dirty="0"/>
              <a:t>DÖNÜŞEN MODEL İLE TAHMİN KARŞILAŞTIRMASI</a:t>
            </a:r>
          </a:p>
        </p:txBody>
      </p:sp>
      <p:sp>
        <p:nvSpPr>
          <p:cNvPr id="8" name="Metin kutusu 7">
            <a:extLst>
              <a:ext uri="{FF2B5EF4-FFF2-40B4-BE49-F238E27FC236}">
                <a16:creationId xmlns:a16="http://schemas.microsoft.com/office/drawing/2014/main" id="{891E69B5-A711-4E26-9A08-07162AA699BA}"/>
              </a:ext>
            </a:extLst>
          </p:cNvPr>
          <p:cNvSpPr txBox="1"/>
          <p:nvPr/>
        </p:nvSpPr>
        <p:spPr>
          <a:xfrm>
            <a:off x="682717" y="3898542"/>
            <a:ext cx="5541818" cy="338554"/>
          </a:xfrm>
          <a:prstGeom prst="rect">
            <a:avLst/>
          </a:prstGeom>
          <a:noFill/>
        </p:spPr>
        <p:txBody>
          <a:bodyPr wrap="square" rtlCol="0">
            <a:spAutoFit/>
          </a:bodyPr>
          <a:lstStyle/>
          <a:p>
            <a:r>
              <a:rPr lang="tr-TR" sz="1600" dirty="0"/>
              <a:t>Taş fotoğrafı için model.h5 ve </a:t>
            </a:r>
            <a:r>
              <a:rPr lang="tr-TR" sz="1600" dirty="0" err="1"/>
              <a:t>model.tflite</a:t>
            </a:r>
            <a:r>
              <a:rPr lang="tr-TR" sz="1600" dirty="0"/>
              <a:t> tahmin oranları</a:t>
            </a:r>
          </a:p>
        </p:txBody>
      </p:sp>
    </p:spTree>
    <p:extLst>
      <p:ext uri="{BB962C8B-B14F-4D97-AF65-F5344CB8AC3E}">
        <p14:creationId xmlns:p14="http://schemas.microsoft.com/office/powerpoint/2010/main" val="3508912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AD936F5-D47C-418E-957B-E67FE0AB7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25E36C78-D2A7-412A-9321-3AC28893C6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34" name="Rectangle 33">
              <a:extLst>
                <a:ext uri="{FF2B5EF4-FFF2-40B4-BE49-F238E27FC236}">
                  <a16:creationId xmlns:a16="http://schemas.microsoft.com/office/drawing/2014/main" id="{E383D63D-AFF6-450E-9563-88C596AE6E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831BE33D-0E67-4BB0-8A1B-581C9F3C48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1E16AD71-390C-4868-A5FB-5EB087437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id="{FC428F49-D716-4BA1-9E15-BCC588E96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5" y="619432"/>
            <a:ext cx="3697570" cy="5771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DF1AA1DF-81A5-4197-BE01-3081557C8B88}"/>
              </a:ext>
            </a:extLst>
          </p:cNvPr>
          <p:cNvSpPr>
            <a:spLocks noGrp="1"/>
          </p:cNvSpPr>
          <p:nvPr>
            <p:ph idx="1"/>
          </p:nvPr>
        </p:nvSpPr>
        <p:spPr>
          <a:xfrm>
            <a:off x="661361" y="1104901"/>
            <a:ext cx="3296490" cy="4842610"/>
          </a:xfrm>
        </p:spPr>
        <p:txBody>
          <a:bodyPr>
            <a:normAutofit/>
          </a:bodyPr>
          <a:lstStyle/>
          <a:p>
            <a:pPr marL="0" indent="0">
              <a:buNone/>
            </a:pPr>
            <a:r>
              <a:rPr lang="tr-TR" sz="4000" dirty="0">
                <a:solidFill>
                  <a:srgbClr val="FFFFFF"/>
                </a:solidFill>
              </a:rPr>
              <a:t>Modelin yanlış tahmin ettiği örneklerden bazıları</a:t>
            </a:r>
          </a:p>
        </p:txBody>
      </p:sp>
      <p:pic>
        <p:nvPicPr>
          <p:cNvPr id="13" name="Resim 12" descr="iç mekan, kadın, tutma, beyaz içeren bir resim&#10;&#10;Açıklama otomatik olarak oluşturuldu">
            <a:extLst>
              <a:ext uri="{FF2B5EF4-FFF2-40B4-BE49-F238E27FC236}">
                <a16:creationId xmlns:a16="http://schemas.microsoft.com/office/drawing/2014/main" id="{4E71BC77-9AA3-4E34-A2B4-231FDEEFEB2A}"/>
              </a:ext>
            </a:extLst>
          </p:cNvPr>
          <p:cNvPicPr>
            <a:picLocks noChangeAspect="1"/>
          </p:cNvPicPr>
          <p:nvPr/>
        </p:nvPicPr>
        <p:blipFill rotWithShape="1">
          <a:blip r:embed="rId2"/>
          <a:srcRect r="-3" b="23116"/>
          <a:stretch/>
        </p:blipFill>
        <p:spPr>
          <a:xfrm>
            <a:off x="4241830" y="619432"/>
            <a:ext cx="3703320" cy="2847165"/>
          </a:xfrm>
          <a:prstGeom prst="rect">
            <a:avLst/>
          </a:prstGeom>
        </p:spPr>
      </p:pic>
      <p:pic>
        <p:nvPicPr>
          <p:cNvPr id="6" name="Resim 5" descr="iç mekan, tablo, adam, oturma içeren bir resim&#10;&#10;Açıklama otomatik olarak oluşturuldu">
            <a:extLst>
              <a:ext uri="{FF2B5EF4-FFF2-40B4-BE49-F238E27FC236}">
                <a16:creationId xmlns:a16="http://schemas.microsoft.com/office/drawing/2014/main" id="{4E2F0047-7BAE-4A5D-B158-A2559A54D216}"/>
              </a:ext>
            </a:extLst>
          </p:cNvPr>
          <p:cNvPicPr>
            <a:picLocks noChangeAspect="1"/>
          </p:cNvPicPr>
          <p:nvPr/>
        </p:nvPicPr>
        <p:blipFill rotWithShape="1">
          <a:blip r:embed="rId3"/>
          <a:srcRect r="-5" b="23108"/>
          <a:stretch/>
        </p:blipFill>
        <p:spPr>
          <a:xfrm>
            <a:off x="8042500" y="619432"/>
            <a:ext cx="3702973" cy="2847165"/>
          </a:xfrm>
          <a:prstGeom prst="rect">
            <a:avLst/>
          </a:prstGeom>
        </p:spPr>
      </p:pic>
      <p:pic>
        <p:nvPicPr>
          <p:cNvPr id="7" name="Resim 6" descr="iç mekan, kişi, kadın, adam içeren bir resim&#10;&#10;Açıklama otomatik olarak oluşturuldu">
            <a:extLst>
              <a:ext uri="{FF2B5EF4-FFF2-40B4-BE49-F238E27FC236}">
                <a16:creationId xmlns:a16="http://schemas.microsoft.com/office/drawing/2014/main" id="{DCFDAC27-E01D-4B20-949E-0E943317EFEA}"/>
              </a:ext>
            </a:extLst>
          </p:cNvPr>
          <p:cNvPicPr>
            <a:picLocks noChangeAspect="1"/>
          </p:cNvPicPr>
          <p:nvPr/>
        </p:nvPicPr>
        <p:blipFill rotWithShape="1">
          <a:blip r:embed="rId4"/>
          <a:srcRect r="-3" b="23701"/>
          <a:stretch/>
        </p:blipFill>
        <p:spPr>
          <a:xfrm>
            <a:off x="4241824" y="3562350"/>
            <a:ext cx="3703320" cy="2825496"/>
          </a:xfrm>
          <a:prstGeom prst="rect">
            <a:avLst/>
          </a:prstGeom>
        </p:spPr>
      </p:pic>
      <p:pic>
        <p:nvPicPr>
          <p:cNvPr id="5" name="Resim 4" descr="kişi, adam, iç mekan, dik içeren bir resim&#10;&#10;Açıklama otomatik olarak oluşturuldu">
            <a:extLst>
              <a:ext uri="{FF2B5EF4-FFF2-40B4-BE49-F238E27FC236}">
                <a16:creationId xmlns:a16="http://schemas.microsoft.com/office/drawing/2014/main" id="{95FA1E09-38B4-451F-A9F4-0C7CBBE0B091}"/>
              </a:ext>
            </a:extLst>
          </p:cNvPr>
          <p:cNvPicPr>
            <a:picLocks noChangeAspect="1"/>
          </p:cNvPicPr>
          <p:nvPr/>
        </p:nvPicPr>
        <p:blipFill rotWithShape="1">
          <a:blip r:embed="rId5"/>
          <a:srcRect r="-5" b="23693"/>
          <a:stretch/>
        </p:blipFill>
        <p:spPr>
          <a:xfrm>
            <a:off x="8037113" y="3562351"/>
            <a:ext cx="3702973" cy="2825496"/>
          </a:xfrm>
          <a:prstGeom prst="rect">
            <a:avLst/>
          </a:prstGeom>
        </p:spPr>
      </p:pic>
      <p:sp>
        <p:nvSpPr>
          <p:cNvPr id="4" name="İçerik Yer Tutucusu 2">
            <a:extLst>
              <a:ext uri="{FF2B5EF4-FFF2-40B4-BE49-F238E27FC236}">
                <a16:creationId xmlns:a16="http://schemas.microsoft.com/office/drawing/2014/main" id="{A6851DE4-60B3-4CE0-BF38-784D98F78A9C}"/>
              </a:ext>
            </a:extLst>
          </p:cNvPr>
          <p:cNvSpPr txBox="1">
            <a:spLocks/>
          </p:cNvSpPr>
          <p:nvPr/>
        </p:nvSpPr>
        <p:spPr>
          <a:xfrm>
            <a:off x="2049006" y="1216855"/>
            <a:ext cx="3475915"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endParaRPr lang="tr-TR" dirty="0">
              <a:solidFill>
                <a:srgbClr val="002060"/>
              </a:solidFill>
            </a:endParaRPr>
          </a:p>
        </p:txBody>
      </p:sp>
    </p:spTree>
    <p:extLst>
      <p:ext uri="{BB962C8B-B14F-4D97-AF65-F5344CB8AC3E}">
        <p14:creationId xmlns:p14="http://schemas.microsoft.com/office/powerpoint/2010/main" val="314519698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AA425D-6501-4EB3-8D63-CF89C9412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96D69A94-D183-49E0-B81C-09B31CEBCE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1C2A700A-2259-465D-AAD8-28740D011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F04F4639-D3EB-4CC3-8C16-606EB8F2E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7E41F215-A24D-4778-A2F1-3A1D77095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FE39CD0-B40F-4985-A520-E2EF31378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911" y="638175"/>
            <a:ext cx="3682784" cy="57523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a:extLst>
              <a:ext uri="{FF2B5EF4-FFF2-40B4-BE49-F238E27FC236}">
                <a16:creationId xmlns:a16="http://schemas.microsoft.com/office/drawing/2014/main" id="{C58B578C-1875-4EA6-9796-CD31A714FDD0}"/>
              </a:ext>
            </a:extLst>
          </p:cNvPr>
          <p:cNvSpPr>
            <a:spLocks noGrp="1"/>
          </p:cNvSpPr>
          <p:nvPr>
            <p:ph type="title"/>
          </p:nvPr>
        </p:nvSpPr>
        <p:spPr>
          <a:xfrm>
            <a:off x="476549" y="1040219"/>
            <a:ext cx="3581101" cy="4001558"/>
          </a:xfrm>
        </p:spPr>
        <p:txBody>
          <a:bodyPr vert="horz" lIns="91440" tIns="45720" rIns="91440" bIns="45720" rtlCol="0" anchor="b">
            <a:normAutofit/>
          </a:bodyPr>
          <a:lstStyle/>
          <a:p>
            <a:r>
              <a:rPr lang="tr-TR" sz="3600" dirty="0">
                <a:solidFill>
                  <a:srgbClr val="FFFFFF"/>
                </a:solidFill>
              </a:rPr>
              <a:t>Modelin doğru tahmin </a:t>
            </a:r>
            <a:r>
              <a:rPr lang="tr-TR" sz="3600" dirty="0" err="1">
                <a:solidFill>
                  <a:srgbClr val="FFFFFF"/>
                </a:solidFill>
              </a:rPr>
              <a:t>ettigi</a:t>
            </a:r>
            <a:r>
              <a:rPr lang="tr-TR" sz="3600" dirty="0">
                <a:solidFill>
                  <a:srgbClr val="FFFFFF"/>
                </a:solidFill>
              </a:rPr>
              <a:t> zor örneklerden bazıları</a:t>
            </a:r>
            <a:endParaRPr lang="en-US" sz="3600" dirty="0">
              <a:solidFill>
                <a:srgbClr val="FFFFFF"/>
              </a:solidFill>
            </a:endParaRPr>
          </a:p>
        </p:txBody>
      </p:sp>
      <p:sp>
        <p:nvSpPr>
          <p:cNvPr id="28" name="Rectangle 27">
            <a:extLst>
              <a:ext uri="{FF2B5EF4-FFF2-40B4-BE49-F238E27FC236}">
                <a16:creationId xmlns:a16="http://schemas.microsoft.com/office/drawing/2014/main" id="{6DE83C82-B5DD-4E41-8ECC-99102E6C6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2242" y="627940"/>
            <a:ext cx="3704425" cy="2837094"/>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a:extLst>
              <a:ext uri="{FF2B5EF4-FFF2-40B4-BE49-F238E27FC236}">
                <a16:creationId xmlns:a16="http://schemas.microsoft.com/office/drawing/2014/main" id="{E021FB00-8DD2-4B70-8C57-B29B1AD0ED41}"/>
              </a:ext>
            </a:extLst>
          </p:cNvPr>
          <p:cNvPicPr>
            <a:picLocks noGrp="1" noChangeAspect="1"/>
          </p:cNvPicPr>
          <p:nvPr>
            <p:ph idx="1"/>
          </p:nvPr>
        </p:nvPicPr>
        <p:blipFill>
          <a:blip r:embed="rId2"/>
          <a:stretch>
            <a:fillRect/>
          </a:stretch>
        </p:blipFill>
        <p:spPr>
          <a:xfrm>
            <a:off x="4846699" y="799041"/>
            <a:ext cx="2487519" cy="2487519"/>
          </a:xfrm>
          <a:prstGeom prst="rect">
            <a:avLst/>
          </a:prstGeom>
        </p:spPr>
      </p:pic>
      <p:sp>
        <p:nvSpPr>
          <p:cNvPr id="30" name="Rectangle 29">
            <a:extLst>
              <a:ext uri="{FF2B5EF4-FFF2-40B4-BE49-F238E27FC236}">
                <a16:creationId xmlns:a16="http://schemas.microsoft.com/office/drawing/2014/main" id="{D4999EF5-DA63-41E9-B393-9D788E77C0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2736" y="627940"/>
            <a:ext cx="3704425" cy="2847329"/>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Resim 6" descr="iç mekan, kişi, tutma, oturma içeren bir resim&#10;&#10;Açıklama otomatik olarak oluşturuldu">
            <a:extLst>
              <a:ext uri="{FF2B5EF4-FFF2-40B4-BE49-F238E27FC236}">
                <a16:creationId xmlns:a16="http://schemas.microsoft.com/office/drawing/2014/main" id="{792EAB66-6760-404C-BA95-FCCEBCC65D59}"/>
              </a:ext>
            </a:extLst>
          </p:cNvPr>
          <p:cNvPicPr>
            <a:picLocks noChangeAspect="1"/>
          </p:cNvPicPr>
          <p:nvPr/>
        </p:nvPicPr>
        <p:blipFill>
          <a:blip r:embed="rId3"/>
          <a:stretch>
            <a:fillRect/>
          </a:stretch>
        </p:blipFill>
        <p:spPr>
          <a:xfrm>
            <a:off x="8665747" y="799041"/>
            <a:ext cx="2487520" cy="2487520"/>
          </a:xfrm>
          <a:prstGeom prst="rect">
            <a:avLst/>
          </a:prstGeom>
        </p:spPr>
      </p:pic>
      <p:sp>
        <p:nvSpPr>
          <p:cNvPr id="32" name="Rectangle 31">
            <a:extLst>
              <a:ext uri="{FF2B5EF4-FFF2-40B4-BE49-F238E27FC236}">
                <a16:creationId xmlns:a16="http://schemas.microsoft.com/office/drawing/2014/main" id="{1DDE9C1F-CF8F-4D0E-859B-F6647422E3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0762" y="3572039"/>
            <a:ext cx="3704425" cy="2818526"/>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Resim 8" descr="kişi, iç mekan, adam, çanta içeren bir resim&#10;&#10;Açıklama otomatik olarak oluşturuldu">
            <a:extLst>
              <a:ext uri="{FF2B5EF4-FFF2-40B4-BE49-F238E27FC236}">
                <a16:creationId xmlns:a16="http://schemas.microsoft.com/office/drawing/2014/main" id="{6411CEEF-3600-4F45-B64A-B2C184417ADA}"/>
              </a:ext>
            </a:extLst>
          </p:cNvPr>
          <p:cNvPicPr>
            <a:picLocks noChangeAspect="1"/>
          </p:cNvPicPr>
          <p:nvPr/>
        </p:nvPicPr>
        <p:blipFill>
          <a:blip r:embed="rId4"/>
          <a:stretch>
            <a:fillRect/>
          </a:stretch>
        </p:blipFill>
        <p:spPr>
          <a:xfrm>
            <a:off x="4846690" y="3742160"/>
            <a:ext cx="2487537" cy="2487537"/>
          </a:xfrm>
          <a:prstGeom prst="rect">
            <a:avLst/>
          </a:prstGeom>
        </p:spPr>
      </p:pic>
      <p:sp>
        <p:nvSpPr>
          <p:cNvPr id="34" name="Rectangle 33">
            <a:extLst>
              <a:ext uri="{FF2B5EF4-FFF2-40B4-BE49-F238E27FC236}">
                <a16:creationId xmlns:a16="http://schemas.microsoft.com/office/drawing/2014/main" id="{67B322C8-B08B-4D45-8355-8F6746140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3247" y="3572038"/>
            <a:ext cx="3704425" cy="2818526"/>
          </a:xfrm>
          <a:prstGeom prst="rect">
            <a:avLst/>
          </a:prstGeom>
          <a:solidFill>
            <a:srgbClr val="FFFFFF"/>
          </a:solidFill>
          <a:ln w="19050">
            <a:solidFill>
              <a:schemeClr val="accent4">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Resim 10" descr="kişi, bina, adam, ön içeren bir resim&#10;&#10;Açıklama otomatik olarak oluşturuldu">
            <a:extLst>
              <a:ext uri="{FF2B5EF4-FFF2-40B4-BE49-F238E27FC236}">
                <a16:creationId xmlns:a16="http://schemas.microsoft.com/office/drawing/2014/main" id="{BEF9CCB4-D824-4A23-ABAC-A647AA883483}"/>
              </a:ext>
            </a:extLst>
          </p:cNvPr>
          <p:cNvPicPr>
            <a:picLocks noChangeAspect="1"/>
          </p:cNvPicPr>
          <p:nvPr/>
        </p:nvPicPr>
        <p:blipFill>
          <a:blip r:embed="rId5"/>
          <a:stretch>
            <a:fillRect/>
          </a:stretch>
        </p:blipFill>
        <p:spPr>
          <a:xfrm>
            <a:off x="8665739" y="3742160"/>
            <a:ext cx="2487537" cy="2487537"/>
          </a:xfrm>
          <a:prstGeom prst="rect">
            <a:avLst/>
          </a:prstGeom>
        </p:spPr>
      </p:pic>
    </p:spTree>
    <p:extLst>
      <p:ext uri="{BB962C8B-B14F-4D97-AF65-F5344CB8AC3E}">
        <p14:creationId xmlns:p14="http://schemas.microsoft.com/office/powerpoint/2010/main" val="3120821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58B578C-1875-4EA6-9796-CD31A714FDD0}"/>
              </a:ext>
            </a:extLst>
          </p:cNvPr>
          <p:cNvSpPr>
            <a:spLocks noGrp="1"/>
          </p:cNvSpPr>
          <p:nvPr>
            <p:ph type="title"/>
          </p:nvPr>
        </p:nvSpPr>
        <p:spPr/>
        <p:txBody>
          <a:bodyPr/>
          <a:lstStyle/>
          <a:p>
            <a:r>
              <a:rPr lang="tr-TR" dirty="0"/>
              <a:t>Taş kağıt makas oyunu nedir?</a:t>
            </a:r>
          </a:p>
        </p:txBody>
      </p:sp>
      <p:sp>
        <p:nvSpPr>
          <p:cNvPr id="3" name="İçerik Yer Tutucusu 2">
            <a:extLst>
              <a:ext uri="{FF2B5EF4-FFF2-40B4-BE49-F238E27FC236}">
                <a16:creationId xmlns:a16="http://schemas.microsoft.com/office/drawing/2014/main" id="{DF1AA1DF-81A5-4197-BE01-3081557C8B88}"/>
              </a:ext>
            </a:extLst>
          </p:cNvPr>
          <p:cNvSpPr>
            <a:spLocks noGrp="1"/>
          </p:cNvSpPr>
          <p:nvPr>
            <p:ph idx="1"/>
          </p:nvPr>
        </p:nvSpPr>
        <p:spPr/>
        <p:txBody>
          <a:bodyPr/>
          <a:lstStyle/>
          <a:p>
            <a:pPr marL="0" indent="0">
              <a:buNone/>
            </a:pPr>
            <a:r>
              <a:rPr lang="tr-TR" dirty="0"/>
              <a:t>Standart taş kağıt makas oyununu, sadece el hareketleri kullanılarak oynanabilen gayet basit kurallardan oluşan iki kişilik bir oyundur.  Oyunun temel mekaniği, rakiplerin birbirinin hamlesini önceden görmeden tahmin etmeye çalışmasına dayanır. Aynı anda hamlelerini gösteren oyuncular arasından, rakibinin hamlesine karşı üstün hamleyi seçebilmiş kişi kazanır. (Taş&gt;Makas, Makas&gt;Kağıt, Kağıt&gt;Taş)</a:t>
            </a:r>
          </a:p>
        </p:txBody>
      </p:sp>
    </p:spTree>
    <p:extLst>
      <p:ext uri="{BB962C8B-B14F-4D97-AF65-F5344CB8AC3E}">
        <p14:creationId xmlns:p14="http://schemas.microsoft.com/office/powerpoint/2010/main" val="457992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A1EB241-0852-428A-8A50-67737CA93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id="{7A23EDC2-E1E5-4C5D-9C74-714516AF5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B2781548-0E4F-4401-A909-82EDF50DB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51">
            <a:extLst>
              <a:ext uri="{FF2B5EF4-FFF2-40B4-BE49-F238E27FC236}">
                <a16:creationId xmlns:a16="http://schemas.microsoft.com/office/drawing/2014/main" id="{33030110-5A0B-4476-9070-A890E1987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54" name="Rectangle 53">
            <a:extLst>
              <a:ext uri="{FF2B5EF4-FFF2-40B4-BE49-F238E27FC236}">
                <a16:creationId xmlns:a16="http://schemas.microsoft.com/office/drawing/2014/main" id="{D6B3AE72-FEDF-46AA-974F-89AE6D73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Başlık 3">
            <a:extLst>
              <a:ext uri="{FF2B5EF4-FFF2-40B4-BE49-F238E27FC236}">
                <a16:creationId xmlns:a16="http://schemas.microsoft.com/office/drawing/2014/main" id="{A518C725-3B79-4FB7-8176-4B6ABB79F285}"/>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tr-TR" sz="3600" dirty="0">
                <a:solidFill>
                  <a:schemeClr val="accent1"/>
                </a:solidFill>
              </a:rPr>
              <a:t>VERİTABANI TASARIMI</a:t>
            </a:r>
            <a:endParaRPr lang="en-US" sz="3600" dirty="0">
              <a:solidFill>
                <a:schemeClr val="accent1"/>
              </a:solidFill>
            </a:endParaRPr>
          </a:p>
        </p:txBody>
      </p:sp>
      <p:sp>
        <p:nvSpPr>
          <p:cNvPr id="3" name="İçerik Yer Tutucusu 2">
            <a:extLst>
              <a:ext uri="{FF2B5EF4-FFF2-40B4-BE49-F238E27FC236}">
                <a16:creationId xmlns:a16="http://schemas.microsoft.com/office/drawing/2014/main" id="{DF1AA1DF-81A5-4197-BE01-3081557C8B88}"/>
              </a:ext>
            </a:extLst>
          </p:cNvPr>
          <p:cNvSpPr>
            <a:spLocks noGrp="1"/>
          </p:cNvSpPr>
          <p:nvPr>
            <p:ph idx="1"/>
          </p:nvPr>
        </p:nvSpPr>
        <p:spPr>
          <a:xfrm>
            <a:off x="581194" y="2172965"/>
            <a:ext cx="10993546" cy="525565"/>
          </a:xfrm>
        </p:spPr>
        <p:txBody>
          <a:bodyPr vert="horz" lIns="91440" tIns="45720" rIns="91440" bIns="45720" rtlCol="0" anchor="t">
            <a:normAutofit/>
          </a:bodyPr>
          <a:lstStyle/>
          <a:p>
            <a:pPr marL="0" indent="0">
              <a:buNone/>
            </a:pPr>
            <a:r>
              <a:rPr lang="en-US" sz="1600" cap="all">
                <a:solidFill>
                  <a:schemeClr val="accent2"/>
                </a:solidFill>
              </a:rPr>
              <a:t>Veri</a:t>
            </a:r>
            <a:r>
              <a:rPr lang="en-US" sz="1600" cap="all" dirty="0">
                <a:solidFill>
                  <a:schemeClr val="accent2"/>
                </a:solidFill>
              </a:rPr>
              <a:t> </a:t>
            </a:r>
            <a:r>
              <a:rPr lang="en-US" sz="1600" cap="all">
                <a:solidFill>
                  <a:schemeClr val="accent2"/>
                </a:solidFill>
              </a:rPr>
              <a:t>tabanına</a:t>
            </a:r>
            <a:r>
              <a:rPr lang="en-US" sz="1600" cap="all" dirty="0">
                <a:solidFill>
                  <a:schemeClr val="accent2"/>
                </a:solidFill>
              </a:rPr>
              <a:t> </a:t>
            </a:r>
            <a:r>
              <a:rPr lang="en-US" sz="1600" cap="all">
                <a:solidFill>
                  <a:schemeClr val="accent2"/>
                </a:solidFill>
              </a:rPr>
              <a:t>kaydedilen</a:t>
            </a:r>
            <a:r>
              <a:rPr lang="en-US" sz="1600" cap="all" dirty="0">
                <a:solidFill>
                  <a:schemeClr val="accent2"/>
                </a:solidFill>
              </a:rPr>
              <a:t> </a:t>
            </a:r>
            <a:r>
              <a:rPr lang="en-US" sz="1600" cap="all">
                <a:solidFill>
                  <a:schemeClr val="accent2"/>
                </a:solidFill>
              </a:rPr>
              <a:t>KULLANICI BİLGİLERİ VE OYUN GEÇMİŞİ</a:t>
            </a:r>
            <a:endParaRPr lang="en-US" sz="1600" cap="all" dirty="0">
              <a:solidFill>
                <a:schemeClr val="accent2"/>
              </a:solidFill>
            </a:endParaRPr>
          </a:p>
        </p:txBody>
      </p:sp>
      <p:pic>
        <p:nvPicPr>
          <p:cNvPr id="9" name="Resim 8" descr="oturma, cadde, beyaz, park etmiş içeren bir resim&#10;&#10;Açıklama otomatik olarak oluşturuldu">
            <a:extLst>
              <a:ext uri="{FF2B5EF4-FFF2-40B4-BE49-F238E27FC236}">
                <a16:creationId xmlns:a16="http://schemas.microsoft.com/office/drawing/2014/main" id="{92228CEE-2A4A-4D8A-80B0-C4A0CB92D239}"/>
              </a:ext>
            </a:extLst>
          </p:cNvPr>
          <p:cNvPicPr>
            <a:picLocks noChangeAspect="1"/>
          </p:cNvPicPr>
          <p:nvPr/>
        </p:nvPicPr>
        <p:blipFill>
          <a:blip r:embed="rId2"/>
          <a:stretch>
            <a:fillRect/>
          </a:stretch>
        </p:blipFill>
        <p:spPr>
          <a:xfrm>
            <a:off x="4185288" y="2752503"/>
            <a:ext cx="7524111" cy="3638061"/>
          </a:xfrm>
          <a:prstGeom prst="rect">
            <a:avLst/>
          </a:prstGeom>
        </p:spPr>
      </p:pic>
      <p:pic>
        <p:nvPicPr>
          <p:cNvPr id="13" name="Resim 12" descr="ekran görüntüsü içeren bir resim&#10;&#10;Açıklama otomatik olarak oluşturuldu">
            <a:extLst>
              <a:ext uri="{FF2B5EF4-FFF2-40B4-BE49-F238E27FC236}">
                <a16:creationId xmlns:a16="http://schemas.microsoft.com/office/drawing/2014/main" id="{62B133D7-FF3C-4E64-94FD-189A768E0199}"/>
              </a:ext>
            </a:extLst>
          </p:cNvPr>
          <p:cNvPicPr>
            <a:picLocks noChangeAspect="1"/>
          </p:cNvPicPr>
          <p:nvPr/>
        </p:nvPicPr>
        <p:blipFill>
          <a:blip r:embed="rId3"/>
          <a:stretch>
            <a:fillRect/>
          </a:stretch>
        </p:blipFill>
        <p:spPr>
          <a:xfrm>
            <a:off x="547662" y="3429000"/>
            <a:ext cx="3575050" cy="1961872"/>
          </a:xfrm>
          <a:prstGeom prst="rect">
            <a:avLst/>
          </a:prstGeom>
        </p:spPr>
      </p:pic>
      <p:sp>
        <p:nvSpPr>
          <p:cNvPr id="56" name="Rectangle 55">
            <a:extLst>
              <a:ext uri="{FF2B5EF4-FFF2-40B4-BE49-F238E27FC236}">
                <a16:creationId xmlns:a16="http://schemas.microsoft.com/office/drawing/2014/main" id="{4606A188-BA67-4D51-AE09-D933B5B74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790605"/>
            <a:ext cx="3702689" cy="3602736"/>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6811BD5-B4F0-45E5-B18A-CDD7BBB7D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201" y="2790605"/>
            <a:ext cx="7497916" cy="360273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159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A1EB241-0852-428A-8A50-67737CA93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7A23EDC2-E1E5-4C5D-9C74-714516AF5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B2781548-0E4F-4401-A909-82EDF50DB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33030110-5A0B-4476-9070-A890E1987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9" name="Rectangle 38">
            <a:extLst>
              <a:ext uri="{FF2B5EF4-FFF2-40B4-BE49-F238E27FC236}">
                <a16:creationId xmlns:a16="http://schemas.microsoft.com/office/drawing/2014/main" id="{47157DFF-BB0C-48EB-A8F6-670EF642F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Başlık 4">
            <a:extLst>
              <a:ext uri="{FF2B5EF4-FFF2-40B4-BE49-F238E27FC236}">
                <a16:creationId xmlns:a16="http://schemas.microsoft.com/office/drawing/2014/main" id="{5EF9861E-2689-4DC2-B383-DAAF8CF54FBD}"/>
              </a:ext>
            </a:extLst>
          </p:cNvPr>
          <p:cNvSpPr>
            <a:spLocks noGrp="1"/>
          </p:cNvSpPr>
          <p:nvPr>
            <p:ph type="title"/>
          </p:nvPr>
        </p:nvSpPr>
        <p:spPr>
          <a:xfrm>
            <a:off x="581190" y="1419225"/>
            <a:ext cx="3433375" cy="2085869"/>
          </a:xfrm>
          <a:effectLst/>
        </p:spPr>
        <p:txBody>
          <a:bodyPr vert="horz" lIns="91440" tIns="45720" rIns="91440" bIns="45720" rtlCol="0" anchor="b">
            <a:normAutofit/>
          </a:bodyPr>
          <a:lstStyle/>
          <a:p>
            <a:r>
              <a:rPr lang="en-US" sz="3600">
                <a:solidFill>
                  <a:schemeClr val="accent1"/>
                </a:solidFill>
              </a:rPr>
              <a:t>KAYIT OL VE GİRİŞ YAP EKRANLARI</a:t>
            </a:r>
          </a:p>
        </p:txBody>
      </p:sp>
      <p:pic>
        <p:nvPicPr>
          <p:cNvPr id="9" name="Resim 8" descr="ekran, elektronik eşyalar, telefon, cep telefonu içeren bir resim&#10;&#10;Açıklama otomatik olarak oluşturuldu">
            <a:extLst>
              <a:ext uri="{FF2B5EF4-FFF2-40B4-BE49-F238E27FC236}">
                <a16:creationId xmlns:a16="http://schemas.microsoft.com/office/drawing/2014/main" id="{8262BF79-077B-40EE-BD15-545D5FF8A3C7}"/>
              </a:ext>
            </a:extLst>
          </p:cNvPr>
          <p:cNvPicPr>
            <a:picLocks noChangeAspect="1"/>
          </p:cNvPicPr>
          <p:nvPr/>
        </p:nvPicPr>
        <p:blipFill>
          <a:blip r:embed="rId2"/>
          <a:stretch>
            <a:fillRect/>
          </a:stretch>
        </p:blipFill>
        <p:spPr>
          <a:xfrm>
            <a:off x="4800251" y="971403"/>
            <a:ext cx="2573564" cy="5096167"/>
          </a:xfrm>
          <a:prstGeom prst="rect">
            <a:avLst/>
          </a:prstGeom>
        </p:spPr>
      </p:pic>
      <p:pic>
        <p:nvPicPr>
          <p:cNvPr id="7" name="İçerik Yer Tutucusu 6" descr="ekran, elektronik eşyalar, ekran görüntüsü, saat içeren bir resim&#10;&#10;Açıklama otomatik olarak oluşturuldu">
            <a:extLst>
              <a:ext uri="{FF2B5EF4-FFF2-40B4-BE49-F238E27FC236}">
                <a16:creationId xmlns:a16="http://schemas.microsoft.com/office/drawing/2014/main" id="{5C9C2DA6-207F-4BAD-A0BE-C1014434EBA0}"/>
              </a:ext>
            </a:extLst>
          </p:cNvPr>
          <p:cNvPicPr>
            <a:picLocks noGrp="1" noChangeAspect="1"/>
          </p:cNvPicPr>
          <p:nvPr>
            <p:ph idx="1"/>
          </p:nvPr>
        </p:nvPicPr>
        <p:blipFill>
          <a:blip r:embed="rId3"/>
          <a:stretch>
            <a:fillRect/>
          </a:stretch>
        </p:blipFill>
        <p:spPr>
          <a:xfrm>
            <a:off x="8591071" y="971403"/>
            <a:ext cx="2586304" cy="5096167"/>
          </a:xfrm>
          <a:prstGeom prst="rect">
            <a:avLst/>
          </a:prstGeom>
        </p:spPr>
      </p:pic>
      <p:sp>
        <p:nvSpPr>
          <p:cNvPr id="41" name="Rectangle 40">
            <a:extLst>
              <a:ext uri="{FF2B5EF4-FFF2-40B4-BE49-F238E27FC236}">
                <a16:creationId xmlns:a16="http://schemas.microsoft.com/office/drawing/2014/main" id="{34C220FE-C879-4067-A6F6-97FE7BDF54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8134" y="638173"/>
            <a:ext cx="3686129" cy="5755168"/>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751FD0D-F720-45C7-A5D0-94C5DDB987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0180" y="638174"/>
            <a:ext cx="3680469" cy="5755167"/>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4809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5CC2B463-6BD5-411E-A3CA-67A9FE003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83E6F24-3E64-4893-9F13-7BEE01C841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9"/>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a:extLst>
              <a:ext uri="{FF2B5EF4-FFF2-40B4-BE49-F238E27FC236}">
                <a16:creationId xmlns:a16="http://schemas.microsoft.com/office/drawing/2014/main" id="{C58B578C-1875-4EA6-9796-CD31A714FDD0}"/>
              </a:ext>
            </a:extLst>
          </p:cNvPr>
          <p:cNvSpPr>
            <a:spLocks noGrp="1"/>
          </p:cNvSpPr>
          <p:nvPr>
            <p:ph type="title"/>
          </p:nvPr>
        </p:nvSpPr>
        <p:spPr>
          <a:xfrm>
            <a:off x="4579243" y="863582"/>
            <a:ext cx="4078982" cy="886764"/>
          </a:xfrm>
        </p:spPr>
        <p:txBody>
          <a:bodyPr vert="horz" lIns="91440" tIns="45720" rIns="91440" bIns="45720" rtlCol="0" anchor="b">
            <a:normAutofit/>
          </a:bodyPr>
          <a:lstStyle/>
          <a:p>
            <a:r>
              <a:rPr lang="tr-TR" sz="3600" dirty="0">
                <a:solidFill>
                  <a:srgbClr val="FFFFFF"/>
                </a:solidFill>
              </a:rPr>
              <a:t>Ana LOBİ EKRANI</a:t>
            </a:r>
            <a:endParaRPr lang="en-US" sz="3600" dirty="0">
              <a:solidFill>
                <a:srgbClr val="FFFFFF"/>
              </a:solidFill>
            </a:endParaRPr>
          </a:p>
        </p:txBody>
      </p:sp>
      <p:pic>
        <p:nvPicPr>
          <p:cNvPr id="5" name="İçerik Yer Tutucusu 4" descr="elektronik eşyalar, ekran, telefon, bilgisayar içeren bir resim&#10;&#10;Açıklama otomatik olarak oluşturuldu">
            <a:extLst>
              <a:ext uri="{FF2B5EF4-FFF2-40B4-BE49-F238E27FC236}">
                <a16:creationId xmlns:a16="http://schemas.microsoft.com/office/drawing/2014/main" id="{F6D93B9E-7640-4648-8936-4F3874C9D491}"/>
              </a:ext>
            </a:extLst>
          </p:cNvPr>
          <p:cNvPicPr>
            <a:picLocks noGrp="1" noChangeAspect="1"/>
          </p:cNvPicPr>
          <p:nvPr>
            <p:ph idx="1"/>
          </p:nvPr>
        </p:nvPicPr>
        <p:blipFill>
          <a:blip r:embed="rId2"/>
          <a:stretch>
            <a:fillRect/>
          </a:stretch>
        </p:blipFill>
        <p:spPr>
          <a:xfrm>
            <a:off x="1111773" y="1208531"/>
            <a:ext cx="2355697" cy="4735069"/>
          </a:xfrm>
          <a:prstGeom prst="rect">
            <a:avLst/>
          </a:prstGeom>
        </p:spPr>
      </p:pic>
      <p:sp>
        <p:nvSpPr>
          <p:cNvPr id="6" name="Metin kutusu 5">
            <a:extLst>
              <a:ext uri="{FF2B5EF4-FFF2-40B4-BE49-F238E27FC236}">
                <a16:creationId xmlns:a16="http://schemas.microsoft.com/office/drawing/2014/main" id="{CFCC6CB4-DE06-441B-B230-E6832F2E894E}"/>
              </a:ext>
            </a:extLst>
          </p:cNvPr>
          <p:cNvSpPr txBox="1"/>
          <p:nvPr/>
        </p:nvSpPr>
        <p:spPr>
          <a:xfrm>
            <a:off x="4676775" y="2143125"/>
            <a:ext cx="5562600" cy="3693319"/>
          </a:xfrm>
          <a:prstGeom prst="rect">
            <a:avLst/>
          </a:prstGeom>
          <a:noFill/>
        </p:spPr>
        <p:txBody>
          <a:bodyPr wrap="square" rtlCol="0">
            <a:spAutoFit/>
          </a:bodyPr>
          <a:lstStyle/>
          <a:p>
            <a:r>
              <a:rPr lang="tr-TR" dirty="0">
                <a:solidFill>
                  <a:schemeClr val="bg1"/>
                </a:solidFill>
              </a:rPr>
              <a:t>Oyunun ana menüsünün bulunduğu kısımdır.</a:t>
            </a:r>
          </a:p>
          <a:p>
            <a:r>
              <a:rPr lang="tr-TR" dirty="0">
                <a:solidFill>
                  <a:schemeClr val="bg1"/>
                </a:solidFill>
              </a:rPr>
              <a:t>Kullanıcı adı ve Skor bilgisinin görüntülenebildiği bilgilendirme kutucukları yer alır.</a:t>
            </a:r>
          </a:p>
          <a:p>
            <a:endParaRPr lang="tr-TR" dirty="0">
              <a:solidFill>
                <a:schemeClr val="bg1"/>
              </a:solidFill>
            </a:endParaRPr>
          </a:p>
          <a:p>
            <a:r>
              <a:rPr lang="tr-TR" dirty="0">
                <a:solidFill>
                  <a:schemeClr val="bg1"/>
                </a:solidFill>
              </a:rPr>
              <a:t>Skor Görüntüle butonu, «Skorunuz» yazan kutucuğa kullanıcının toplam skorunu yansıtır.</a:t>
            </a:r>
          </a:p>
          <a:p>
            <a:endParaRPr lang="tr-TR" dirty="0">
              <a:solidFill>
                <a:schemeClr val="bg1"/>
              </a:solidFill>
            </a:endParaRPr>
          </a:p>
          <a:p>
            <a:r>
              <a:rPr lang="tr-TR" dirty="0">
                <a:solidFill>
                  <a:schemeClr val="bg1"/>
                </a:solidFill>
              </a:rPr>
              <a:t>Oyun Geçmişi butonu, kullanıcının önceki oyunlarını görüntüleyebildiği ekrana geçişini sağlar.</a:t>
            </a:r>
          </a:p>
          <a:p>
            <a:endParaRPr lang="tr-TR" dirty="0">
              <a:solidFill>
                <a:schemeClr val="bg1"/>
              </a:solidFill>
            </a:endParaRPr>
          </a:p>
          <a:p>
            <a:r>
              <a:rPr lang="tr-TR" dirty="0">
                <a:solidFill>
                  <a:schemeClr val="bg1"/>
                </a:solidFill>
              </a:rPr>
              <a:t>Oyuna Başla butonu ile kullanıcının ana oyun ekranına geçişini sağlar.</a:t>
            </a:r>
          </a:p>
          <a:p>
            <a:endParaRPr lang="tr-TR" dirty="0">
              <a:solidFill>
                <a:schemeClr val="bg1"/>
              </a:solidFill>
            </a:endParaRPr>
          </a:p>
        </p:txBody>
      </p:sp>
    </p:spTree>
    <p:extLst>
      <p:ext uri="{BB962C8B-B14F-4D97-AF65-F5344CB8AC3E}">
        <p14:creationId xmlns:p14="http://schemas.microsoft.com/office/powerpoint/2010/main" val="2990360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5CC2B463-6BD5-411E-A3CA-67A9FE003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83E6F24-3E64-4893-9F13-7BEE01C841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9"/>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a:extLst>
              <a:ext uri="{FF2B5EF4-FFF2-40B4-BE49-F238E27FC236}">
                <a16:creationId xmlns:a16="http://schemas.microsoft.com/office/drawing/2014/main" id="{C58B578C-1875-4EA6-9796-CD31A714FDD0}"/>
              </a:ext>
            </a:extLst>
          </p:cNvPr>
          <p:cNvSpPr>
            <a:spLocks noGrp="1"/>
          </p:cNvSpPr>
          <p:nvPr>
            <p:ph type="title"/>
          </p:nvPr>
        </p:nvSpPr>
        <p:spPr>
          <a:xfrm>
            <a:off x="4579243" y="1419225"/>
            <a:ext cx="6798608" cy="2085869"/>
          </a:xfrm>
        </p:spPr>
        <p:txBody>
          <a:bodyPr vert="horz" lIns="91440" tIns="45720" rIns="91440" bIns="45720" rtlCol="0" anchor="b">
            <a:normAutofit/>
          </a:bodyPr>
          <a:lstStyle/>
          <a:p>
            <a:endParaRPr lang="en-US" sz="3600" dirty="0">
              <a:solidFill>
                <a:srgbClr val="FFFFFF"/>
              </a:solidFill>
            </a:endParaRPr>
          </a:p>
        </p:txBody>
      </p:sp>
      <p:sp>
        <p:nvSpPr>
          <p:cNvPr id="3" name="İçerik Yer Tutucusu 2">
            <a:extLst>
              <a:ext uri="{FF2B5EF4-FFF2-40B4-BE49-F238E27FC236}">
                <a16:creationId xmlns:a16="http://schemas.microsoft.com/office/drawing/2014/main" id="{DF1AA1DF-81A5-4197-BE01-3081557C8B88}"/>
              </a:ext>
            </a:extLst>
          </p:cNvPr>
          <p:cNvSpPr>
            <a:spLocks noGrp="1"/>
          </p:cNvSpPr>
          <p:nvPr>
            <p:ph idx="1"/>
          </p:nvPr>
        </p:nvSpPr>
        <p:spPr>
          <a:xfrm>
            <a:off x="4579243" y="3505095"/>
            <a:ext cx="6798608" cy="1733655"/>
          </a:xfrm>
        </p:spPr>
        <p:txBody>
          <a:bodyPr vert="horz" lIns="91440" tIns="45720" rIns="91440" bIns="45720" rtlCol="0" anchor="t">
            <a:normAutofit/>
          </a:bodyPr>
          <a:lstStyle/>
          <a:p>
            <a:pPr marL="0" indent="0">
              <a:buNone/>
            </a:pPr>
            <a:r>
              <a:rPr lang="tr-TR" sz="1600" cap="all" dirty="0">
                <a:solidFill>
                  <a:schemeClr val="bg2"/>
                </a:solidFill>
              </a:rPr>
              <a:t>Geçmişi sıfırla butonu, oyun geçmişini ve skoru sıfırlar.</a:t>
            </a:r>
          </a:p>
        </p:txBody>
      </p:sp>
      <p:pic>
        <p:nvPicPr>
          <p:cNvPr id="5" name="Resim 4" descr="ekran görüntüsü, ekran, telefon, cep telefonu içeren bir resim&#10;&#10;Açıklama otomatik olarak oluşturuldu">
            <a:extLst>
              <a:ext uri="{FF2B5EF4-FFF2-40B4-BE49-F238E27FC236}">
                <a16:creationId xmlns:a16="http://schemas.microsoft.com/office/drawing/2014/main" id="{4B8F60AF-0087-4752-9935-85DB7A92271A}"/>
              </a:ext>
            </a:extLst>
          </p:cNvPr>
          <p:cNvPicPr>
            <a:picLocks noChangeAspect="1"/>
          </p:cNvPicPr>
          <p:nvPr/>
        </p:nvPicPr>
        <p:blipFill>
          <a:blip r:embed="rId2"/>
          <a:stretch>
            <a:fillRect/>
          </a:stretch>
        </p:blipFill>
        <p:spPr>
          <a:xfrm>
            <a:off x="590347" y="723899"/>
            <a:ext cx="3066158" cy="6041692"/>
          </a:xfrm>
          <a:prstGeom prst="rect">
            <a:avLst/>
          </a:prstGeom>
        </p:spPr>
      </p:pic>
    </p:spTree>
    <p:extLst>
      <p:ext uri="{BB962C8B-B14F-4D97-AF65-F5344CB8AC3E}">
        <p14:creationId xmlns:p14="http://schemas.microsoft.com/office/powerpoint/2010/main" val="324636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a:extLst>
              <a:ext uri="{FF2B5EF4-FFF2-40B4-BE49-F238E27FC236}">
                <a16:creationId xmlns:a16="http://schemas.microsoft.com/office/drawing/2014/main" id="{C58B578C-1875-4EA6-9796-CD31A714FDD0}"/>
              </a:ext>
            </a:extLst>
          </p:cNvPr>
          <p:cNvSpPr>
            <a:spLocks noGrp="1"/>
          </p:cNvSpPr>
          <p:nvPr>
            <p:ph type="title"/>
          </p:nvPr>
        </p:nvSpPr>
        <p:spPr>
          <a:xfrm>
            <a:off x="4401850" y="702156"/>
            <a:ext cx="7208958" cy="1013800"/>
          </a:xfrm>
        </p:spPr>
        <p:txBody>
          <a:bodyPr>
            <a:normAutofit/>
          </a:bodyPr>
          <a:lstStyle/>
          <a:p>
            <a:r>
              <a:rPr lang="tr-TR" dirty="0"/>
              <a:t>Oyuna başla ekranı</a:t>
            </a:r>
          </a:p>
        </p:txBody>
      </p:sp>
      <p:pic>
        <p:nvPicPr>
          <p:cNvPr id="5" name="Resim 4" descr="ekran, ekran görüntüsü, siyah, oturma içeren bir resim&#10;&#10;Açıklama otomatik olarak oluşturuldu">
            <a:extLst>
              <a:ext uri="{FF2B5EF4-FFF2-40B4-BE49-F238E27FC236}">
                <a16:creationId xmlns:a16="http://schemas.microsoft.com/office/drawing/2014/main" id="{2CBDF305-1417-4543-9365-3FDD7936A3F9}"/>
              </a:ext>
            </a:extLst>
          </p:cNvPr>
          <p:cNvPicPr>
            <a:picLocks noChangeAspect="1"/>
          </p:cNvPicPr>
          <p:nvPr/>
        </p:nvPicPr>
        <p:blipFill>
          <a:blip r:embed="rId2"/>
          <a:stretch>
            <a:fillRect/>
          </a:stretch>
        </p:blipFill>
        <p:spPr>
          <a:xfrm>
            <a:off x="442375" y="614407"/>
            <a:ext cx="3072349" cy="6144698"/>
          </a:xfrm>
          <a:prstGeom prst="rect">
            <a:avLst/>
          </a:prstGeom>
        </p:spPr>
      </p:pic>
      <p:sp>
        <p:nvSpPr>
          <p:cNvPr id="3" name="İçerik Yer Tutucusu 2">
            <a:extLst>
              <a:ext uri="{FF2B5EF4-FFF2-40B4-BE49-F238E27FC236}">
                <a16:creationId xmlns:a16="http://schemas.microsoft.com/office/drawing/2014/main" id="{DF1AA1DF-81A5-4197-BE01-3081557C8B88}"/>
              </a:ext>
            </a:extLst>
          </p:cNvPr>
          <p:cNvSpPr>
            <a:spLocks noGrp="1"/>
          </p:cNvSpPr>
          <p:nvPr>
            <p:ph idx="1"/>
          </p:nvPr>
        </p:nvSpPr>
        <p:spPr>
          <a:xfrm>
            <a:off x="4144674" y="2086123"/>
            <a:ext cx="7208957" cy="2244729"/>
          </a:xfrm>
        </p:spPr>
        <p:txBody>
          <a:bodyPr>
            <a:normAutofit/>
          </a:bodyPr>
          <a:lstStyle/>
          <a:p>
            <a:pPr marL="0" indent="0">
              <a:buNone/>
            </a:pPr>
            <a:r>
              <a:rPr lang="tr-TR" dirty="0"/>
              <a:t>Oyuna başla butonuyla geçilen ana oyun ekranında kullanıcıdan telefon kamerası ile hamlesinin fotoğrafını çekmesi istenir.</a:t>
            </a:r>
          </a:p>
          <a:p>
            <a:pPr marL="0" indent="0">
              <a:buNone/>
            </a:pPr>
            <a:r>
              <a:rPr lang="tr-TR" dirty="0"/>
              <a:t>Kullanıcı hamle yapmaya hazır olduğunda Hamleyi Belirle butonuna basarak sonuç ekranına geçebilir.</a:t>
            </a:r>
          </a:p>
        </p:txBody>
      </p:sp>
    </p:spTree>
    <p:extLst>
      <p:ext uri="{BB962C8B-B14F-4D97-AF65-F5344CB8AC3E}">
        <p14:creationId xmlns:p14="http://schemas.microsoft.com/office/powerpoint/2010/main" val="1373631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97FF61E-4BA9-4C8B-AD03-05E9B2A4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166425F-5B9E-47A4-9DDB-F86B87375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Başlık 1">
            <a:extLst>
              <a:ext uri="{FF2B5EF4-FFF2-40B4-BE49-F238E27FC236}">
                <a16:creationId xmlns:a16="http://schemas.microsoft.com/office/drawing/2014/main" id="{C58B578C-1875-4EA6-9796-CD31A714FDD0}"/>
              </a:ext>
            </a:extLst>
          </p:cNvPr>
          <p:cNvSpPr>
            <a:spLocks noGrp="1"/>
          </p:cNvSpPr>
          <p:nvPr>
            <p:ph type="title"/>
          </p:nvPr>
        </p:nvSpPr>
        <p:spPr>
          <a:xfrm>
            <a:off x="4401850" y="702156"/>
            <a:ext cx="7208958" cy="1013800"/>
          </a:xfrm>
        </p:spPr>
        <p:txBody>
          <a:bodyPr>
            <a:normAutofit/>
          </a:bodyPr>
          <a:lstStyle/>
          <a:p>
            <a:r>
              <a:rPr lang="tr-TR" dirty="0"/>
              <a:t>Sonuç ekranı</a:t>
            </a:r>
          </a:p>
        </p:txBody>
      </p:sp>
      <p:pic>
        <p:nvPicPr>
          <p:cNvPr id="11" name="İçerik Yer Tutucusu 10" descr="ekran, elektronik eşyalar, fotoğraf, oturma içeren bir resim&#10;&#10;Açıklama otomatik olarak oluşturuldu">
            <a:extLst>
              <a:ext uri="{FF2B5EF4-FFF2-40B4-BE49-F238E27FC236}">
                <a16:creationId xmlns:a16="http://schemas.microsoft.com/office/drawing/2014/main" id="{CCBC42FD-72C6-4632-94D6-C9F1D6066B3B}"/>
              </a:ext>
            </a:extLst>
          </p:cNvPr>
          <p:cNvPicPr>
            <a:picLocks noChangeAspect="1"/>
          </p:cNvPicPr>
          <p:nvPr/>
        </p:nvPicPr>
        <p:blipFill>
          <a:blip r:embed="rId2"/>
          <a:stretch>
            <a:fillRect/>
          </a:stretch>
        </p:blipFill>
        <p:spPr>
          <a:xfrm>
            <a:off x="1014773" y="1013254"/>
            <a:ext cx="2446638" cy="4893276"/>
          </a:xfrm>
          <a:prstGeom prst="rect">
            <a:avLst/>
          </a:prstGeom>
        </p:spPr>
      </p:pic>
      <p:sp>
        <p:nvSpPr>
          <p:cNvPr id="15" name="Content Placeholder 14">
            <a:extLst>
              <a:ext uri="{FF2B5EF4-FFF2-40B4-BE49-F238E27FC236}">
                <a16:creationId xmlns:a16="http://schemas.microsoft.com/office/drawing/2014/main" id="{42C3BF6E-C2C8-4F99-9422-B47446072C3C}"/>
              </a:ext>
            </a:extLst>
          </p:cNvPr>
          <p:cNvSpPr>
            <a:spLocks noGrp="1"/>
          </p:cNvSpPr>
          <p:nvPr>
            <p:ph idx="1"/>
          </p:nvPr>
        </p:nvSpPr>
        <p:spPr>
          <a:xfrm>
            <a:off x="4401849" y="2180496"/>
            <a:ext cx="7208957" cy="4045683"/>
          </a:xfrm>
        </p:spPr>
        <p:txBody>
          <a:bodyPr>
            <a:normAutofit/>
          </a:bodyPr>
          <a:lstStyle/>
          <a:p>
            <a:r>
              <a:rPr lang="tr-TR" dirty="0"/>
              <a:t>Hamleyi belirle butonuyla hamlesinin fotoğrafını çeken kullanıcı sonuç ekranına aktarılır.</a:t>
            </a:r>
          </a:p>
          <a:p>
            <a:r>
              <a:rPr lang="tr-TR" dirty="0"/>
              <a:t>Burada kullanıcının hamlesinin fotoğrafı ve altında bilgisayarın ürettiği rastgele hamle gösterilir. Orta kısımda oyunun sonuç bilgisi gösterilir.</a:t>
            </a:r>
          </a:p>
          <a:p>
            <a:r>
              <a:rPr lang="tr-TR" dirty="0"/>
              <a:t>Kullanıcı hamlesi, bilgisayarın hamlesi, oyunun sonucu ve puan bilgisi veri tabanına kaydedilir ve oyun geçmişine eklenir.</a:t>
            </a:r>
          </a:p>
          <a:p>
            <a:r>
              <a:rPr lang="tr-TR" dirty="0"/>
              <a:t>Yeniden Oyna butonu ile kullanıcı tekrar oyuna başla ekranına yönlendirilir.</a:t>
            </a:r>
          </a:p>
          <a:p>
            <a:r>
              <a:rPr lang="tr-TR" dirty="0"/>
              <a:t>Lobiye Dön butonu ile kullanıcı ana lobi ekranına yönlendirilir.</a:t>
            </a:r>
            <a:endParaRPr lang="en-US" dirty="0"/>
          </a:p>
        </p:txBody>
      </p:sp>
    </p:spTree>
    <p:extLst>
      <p:ext uri="{BB962C8B-B14F-4D97-AF65-F5344CB8AC3E}">
        <p14:creationId xmlns:p14="http://schemas.microsoft.com/office/powerpoint/2010/main" val="1263879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1" name="Rectangle 30">
            <a:extLst>
              <a:ext uri="{FF2B5EF4-FFF2-40B4-BE49-F238E27FC236}">
                <a16:creationId xmlns:a16="http://schemas.microsoft.com/office/drawing/2014/main" id="{A56981F2-287B-4FF9-ADF9-BA62CF2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aşlık 6">
            <a:extLst>
              <a:ext uri="{FF2B5EF4-FFF2-40B4-BE49-F238E27FC236}">
                <a16:creationId xmlns:a16="http://schemas.microsoft.com/office/drawing/2014/main" id="{0F763A59-6E27-4E3B-A12C-AED9272DB6CB}"/>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a:solidFill>
                  <a:schemeClr val="accent1"/>
                </a:solidFill>
              </a:rPr>
              <a:t>OYUN SONUCU HESABI</a:t>
            </a:r>
          </a:p>
        </p:txBody>
      </p:sp>
      <p:sp>
        <p:nvSpPr>
          <p:cNvPr id="11" name="İçerik Yer Tutucusu 10">
            <a:extLst>
              <a:ext uri="{FF2B5EF4-FFF2-40B4-BE49-F238E27FC236}">
                <a16:creationId xmlns:a16="http://schemas.microsoft.com/office/drawing/2014/main" id="{6A947115-29E2-4C1E-8772-67907DADB9D3}"/>
              </a:ext>
            </a:extLst>
          </p:cNvPr>
          <p:cNvSpPr>
            <a:spLocks noGrp="1"/>
          </p:cNvSpPr>
          <p:nvPr>
            <p:ph idx="1"/>
          </p:nvPr>
        </p:nvSpPr>
        <p:spPr>
          <a:xfrm>
            <a:off x="581194" y="2172965"/>
            <a:ext cx="10993546" cy="525565"/>
          </a:xfrm>
        </p:spPr>
        <p:txBody>
          <a:bodyPr vert="horz" lIns="91440" tIns="45720" rIns="91440" bIns="45720" rtlCol="0" anchor="t">
            <a:normAutofit/>
          </a:bodyPr>
          <a:lstStyle/>
          <a:p>
            <a:pPr marL="0" indent="0">
              <a:buNone/>
            </a:pPr>
            <a:r>
              <a:rPr lang="en-US" sz="1600" cap="all">
                <a:solidFill>
                  <a:schemeClr val="accent2"/>
                </a:solidFill>
              </a:rPr>
              <a:t>Satırlar kullanıcı hamlesini, sütunlar bilgisayarın hamlesini temsil etmektedir.</a:t>
            </a:r>
          </a:p>
        </p:txBody>
      </p:sp>
      <p:pic>
        <p:nvPicPr>
          <p:cNvPr id="3" name="Resim 2" descr="saat, asılı, beyaz içeren bir resim&#10;&#10;Açıklama otomatik olarak oluşturuldu">
            <a:extLst>
              <a:ext uri="{FF2B5EF4-FFF2-40B4-BE49-F238E27FC236}">
                <a16:creationId xmlns:a16="http://schemas.microsoft.com/office/drawing/2014/main" id="{4D17AA90-E5B4-40AF-9958-8994DA75EA3F}"/>
              </a:ext>
            </a:extLst>
          </p:cNvPr>
          <p:cNvPicPr>
            <a:picLocks noChangeAspect="1"/>
          </p:cNvPicPr>
          <p:nvPr/>
        </p:nvPicPr>
        <p:blipFill>
          <a:blip r:embed="rId2"/>
          <a:stretch>
            <a:fillRect/>
          </a:stretch>
        </p:blipFill>
        <p:spPr>
          <a:xfrm>
            <a:off x="446534" y="2640211"/>
            <a:ext cx="8585835" cy="3750354"/>
          </a:xfrm>
          <a:prstGeom prst="rect">
            <a:avLst/>
          </a:prstGeom>
        </p:spPr>
      </p:pic>
    </p:spTree>
    <p:extLst>
      <p:ext uri="{BB962C8B-B14F-4D97-AF65-F5344CB8AC3E}">
        <p14:creationId xmlns:p14="http://schemas.microsoft.com/office/powerpoint/2010/main" val="2623815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58B578C-1875-4EA6-9796-CD31A714FDD0}"/>
              </a:ext>
            </a:extLst>
          </p:cNvPr>
          <p:cNvSpPr>
            <a:spLocks noGrp="1"/>
          </p:cNvSpPr>
          <p:nvPr>
            <p:ph type="title"/>
          </p:nvPr>
        </p:nvSpPr>
        <p:spPr/>
        <p:txBody>
          <a:bodyPr/>
          <a:lstStyle/>
          <a:p>
            <a:r>
              <a:rPr lang="tr-TR" dirty="0"/>
              <a:t>Projenin farkı</a:t>
            </a:r>
          </a:p>
        </p:txBody>
      </p:sp>
      <p:sp>
        <p:nvSpPr>
          <p:cNvPr id="3" name="İçerik Yer Tutucusu 2">
            <a:extLst>
              <a:ext uri="{FF2B5EF4-FFF2-40B4-BE49-F238E27FC236}">
                <a16:creationId xmlns:a16="http://schemas.microsoft.com/office/drawing/2014/main" id="{DF1AA1DF-81A5-4197-BE01-3081557C8B88}"/>
              </a:ext>
            </a:extLst>
          </p:cNvPr>
          <p:cNvSpPr>
            <a:spLocks noGrp="1"/>
          </p:cNvSpPr>
          <p:nvPr>
            <p:ph idx="1"/>
          </p:nvPr>
        </p:nvSpPr>
        <p:spPr>
          <a:xfrm>
            <a:off x="419267" y="2057400"/>
            <a:ext cx="11029615" cy="1543974"/>
          </a:xfrm>
        </p:spPr>
        <p:txBody>
          <a:bodyPr/>
          <a:lstStyle/>
          <a:p>
            <a:pPr marL="0" indent="0">
              <a:buNone/>
            </a:pPr>
            <a:r>
              <a:rPr lang="tr-TR" dirty="0" err="1"/>
              <a:t>Android</a:t>
            </a:r>
            <a:r>
              <a:rPr lang="tr-TR" dirty="0"/>
              <a:t> platformu için yazılmış «Taş Kağıt Makas Oyunu» projesi, kullanıcısının tek başına oynayabilmesi için rastgele bir hamle üreten ve bu hamleyi kullanıcının hamlesiyle karşılaştırarak oyunun kazananını ilan eden bir uygulamadır. Projeyi klasik taş kağıt makas oyunlarından ayıran,  kullanıcının hamlesini telefon kamerası yardımıyla uygulamaya iletmesidir. Kameradan uygulamaya aktarılan görüntünün, önceden eğitilmiş model dosyamız vasıtasıyla hangi hamle türüne ait olduğu sınıflandırılabilecektir.</a:t>
            </a:r>
          </a:p>
        </p:txBody>
      </p:sp>
      <p:sp>
        <p:nvSpPr>
          <p:cNvPr id="4" name="Metin kutusu 3">
            <a:extLst>
              <a:ext uri="{FF2B5EF4-FFF2-40B4-BE49-F238E27FC236}">
                <a16:creationId xmlns:a16="http://schemas.microsoft.com/office/drawing/2014/main" id="{C3B1B179-C935-4A46-BFC4-7ECFEBE868F6}"/>
              </a:ext>
            </a:extLst>
          </p:cNvPr>
          <p:cNvSpPr txBox="1"/>
          <p:nvPr/>
        </p:nvSpPr>
        <p:spPr>
          <a:xfrm>
            <a:off x="419267" y="3573486"/>
            <a:ext cx="9200983" cy="369332"/>
          </a:xfrm>
          <a:prstGeom prst="rect">
            <a:avLst/>
          </a:prstGeom>
          <a:noFill/>
        </p:spPr>
        <p:txBody>
          <a:bodyPr wrap="square" rtlCol="0">
            <a:spAutoFit/>
          </a:bodyPr>
          <a:lstStyle/>
          <a:p>
            <a:r>
              <a:rPr lang="tr-TR" dirty="0">
                <a:solidFill>
                  <a:schemeClr val="accent1"/>
                </a:solidFill>
              </a:rPr>
              <a:t>Benzer Taş Kağıt Makas Oyunu Uygulamalardan Ekran Görüntüleri</a:t>
            </a:r>
          </a:p>
        </p:txBody>
      </p:sp>
      <p:pic>
        <p:nvPicPr>
          <p:cNvPr id="6" name="Resim 5">
            <a:extLst>
              <a:ext uri="{FF2B5EF4-FFF2-40B4-BE49-F238E27FC236}">
                <a16:creationId xmlns:a16="http://schemas.microsoft.com/office/drawing/2014/main" id="{429F4481-FFC8-44B4-BF8F-8E632B6D450E}"/>
              </a:ext>
            </a:extLst>
          </p:cNvPr>
          <p:cNvPicPr>
            <a:picLocks noChangeAspect="1"/>
          </p:cNvPicPr>
          <p:nvPr/>
        </p:nvPicPr>
        <p:blipFill>
          <a:blip r:embed="rId2"/>
          <a:stretch>
            <a:fillRect/>
          </a:stretch>
        </p:blipFill>
        <p:spPr>
          <a:xfrm>
            <a:off x="419267" y="4171950"/>
            <a:ext cx="3167539" cy="2510565"/>
          </a:xfrm>
          <a:prstGeom prst="rect">
            <a:avLst/>
          </a:prstGeom>
        </p:spPr>
      </p:pic>
      <p:pic>
        <p:nvPicPr>
          <p:cNvPr id="8" name="Resim 7" descr="çizim içeren bir resim&#10;&#10;Açıklama otomatik olarak oluşturuldu">
            <a:extLst>
              <a:ext uri="{FF2B5EF4-FFF2-40B4-BE49-F238E27FC236}">
                <a16:creationId xmlns:a16="http://schemas.microsoft.com/office/drawing/2014/main" id="{410D36FB-7888-4B79-80F4-E43ADBAAC11A}"/>
              </a:ext>
            </a:extLst>
          </p:cNvPr>
          <p:cNvPicPr>
            <a:picLocks noChangeAspect="1"/>
          </p:cNvPicPr>
          <p:nvPr/>
        </p:nvPicPr>
        <p:blipFill>
          <a:blip r:embed="rId3"/>
          <a:stretch>
            <a:fillRect/>
          </a:stretch>
        </p:blipFill>
        <p:spPr>
          <a:xfrm>
            <a:off x="7911158" y="4171949"/>
            <a:ext cx="3167539" cy="2510566"/>
          </a:xfrm>
          <a:prstGeom prst="rect">
            <a:avLst/>
          </a:prstGeom>
        </p:spPr>
      </p:pic>
      <p:pic>
        <p:nvPicPr>
          <p:cNvPr id="10" name="Resim 9" descr="ekran görüntüsü, çizim, yiyecek içeren bir resim&#10;&#10;Açıklama otomatik olarak oluşturuldu">
            <a:extLst>
              <a:ext uri="{FF2B5EF4-FFF2-40B4-BE49-F238E27FC236}">
                <a16:creationId xmlns:a16="http://schemas.microsoft.com/office/drawing/2014/main" id="{4362E149-FBD5-4B55-ABF4-C1F35A4BD54C}"/>
              </a:ext>
            </a:extLst>
          </p:cNvPr>
          <p:cNvPicPr>
            <a:picLocks noChangeAspect="1"/>
          </p:cNvPicPr>
          <p:nvPr/>
        </p:nvPicPr>
        <p:blipFill>
          <a:blip r:embed="rId4"/>
          <a:stretch>
            <a:fillRect/>
          </a:stretch>
        </p:blipFill>
        <p:spPr>
          <a:xfrm>
            <a:off x="4251020" y="4171949"/>
            <a:ext cx="3167539" cy="2510566"/>
          </a:xfrm>
          <a:prstGeom prst="rect">
            <a:avLst/>
          </a:prstGeom>
        </p:spPr>
      </p:pic>
    </p:spTree>
    <p:extLst>
      <p:ext uri="{BB962C8B-B14F-4D97-AF65-F5344CB8AC3E}">
        <p14:creationId xmlns:p14="http://schemas.microsoft.com/office/powerpoint/2010/main" val="2946814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58B578C-1875-4EA6-9796-CD31A714FDD0}"/>
              </a:ext>
            </a:extLst>
          </p:cNvPr>
          <p:cNvSpPr>
            <a:spLocks noGrp="1"/>
          </p:cNvSpPr>
          <p:nvPr>
            <p:ph type="title"/>
          </p:nvPr>
        </p:nvSpPr>
        <p:spPr>
          <a:xfrm>
            <a:off x="581192" y="702156"/>
            <a:ext cx="11029616" cy="1013800"/>
          </a:xfrm>
        </p:spPr>
        <p:txBody>
          <a:bodyPr>
            <a:normAutofit/>
          </a:bodyPr>
          <a:lstStyle/>
          <a:p>
            <a:r>
              <a:rPr lang="tr-TR" dirty="0"/>
              <a:t>Veri Seti OLUŞTURMA</a:t>
            </a:r>
          </a:p>
        </p:txBody>
      </p:sp>
      <p:sp>
        <p:nvSpPr>
          <p:cNvPr id="12" name="Rectangle 9">
            <a:extLst>
              <a:ext uri="{FF2B5EF4-FFF2-40B4-BE49-F238E27FC236}">
                <a16:creationId xmlns:a16="http://schemas.microsoft.com/office/drawing/2014/main" id="{F9E22090-20B0-4E64-847E-6DE402F70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iç mekan, siyah, beyaz, bağlı içeren bir resim&#10;&#10;Açıklama otomatik olarak oluşturuldu">
            <a:extLst>
              <a:ext uri="{FF2B5EF4-FFF2-40B4-BE49-F238E27FC236}">
                <a16:creationId xmlns:a16="http://schemas.microsoft.com/office/drawing/2014/main" id="{A757BFFF-ECB3-44BB-9036-84B703CF8FC3}"/>
              </a:ext>
            </a:extLst>
          </p:cNvPr>
          <p:cNvPicPr>
            <a:picLocks noChangeAspect="1"/>
          </p:cNvPicPr>
          <p:nvPr/>
        </p:nvPicPr>
        <p:blipFill>
          <a:blip r:embed="rId2"/>
          <a:stretch>
            <a:fillRect/>
          </a:stretch>
        </p:blipFill>
        <p:spPr>
          <a:xfrm>
            <a:off x="657225" y="3581693"/>
            <a:ext cx="3305175" cy="1207945"/>
          </a:xfrm>
          <a:prstGeom prst="rect">
            <a:avLst/>
          </a:prstGeom>
        </p:spPr>
      </p:pic>
      <p:sp>
        <p:nvSpPr>
          <p:cNvPr id="3" name="İçerik Yer Tutucusu 2">
            <a:extLst>
              <a:ext uri="{FF2B5EF4-FFF2-40B4-BE49-F238E27FC236}">
                <a16:creationId xmlns:a16="http://schemas.microsoft.com/office/drawing/2014/main" id="{DF1AA1DF-81A5-4197-BE01-3081557C8B88}"/>
              </a:ext>
            </a:extLst>
          </p:cNvPr>
          <p:cNvSpPr>
            <a:spLocks noGrp="1"/>
          </p:cNvSpPr>
          <p:nvPr>
            <p:ph idx="1"/>
          </p:nvPr>
        </p:nvSpPr>
        <p:spPr>
          <a:xfrm>
            <a:off x="4505325" y="2180496"/>
            <a:ext cx="7105481" cy="4045683"/>
          </a:xfrm>
        </p:spPr>
        <p:txBody>
          <a:bodyPr>
            <a:normAutofit/>
          </a:bodyPr>
          <a:lstStyle/>
          <a:p>
            <a:pPr marL="0" indent="0">
              <a:buNone/>
            </a:pPr>
            <a:r>
              <a:rPr lang="tr-TR" dirty="0"/>
              <a:t>Veri seti, bir proje geliştiricisinin el hareketleri tanıma üzerinde çalışılmasını teşvik için online paylaştığı görüntüler ve kendi çektiğimiz fotoğraflarla oluşturulmuştur.  Toplam 4000’e yakın fotoğraf, veri çoğaltma algoritmalarıyla 10201 adete çıkarılmıştır. Veri setimizde bulunan toplam fotoğrafların 60%’ı eğitim süreci,  20%’si </a:t>
            </a:r>
            <a:r>
              <a:rPr lang="tr-TR" dirty="0" err="1"/>
              <a:t>validasyon</a:t>
            </a:r>
            <a:r>
              <a:rPr lang="tr-TR" dirty="0"/>
              <a:t> ile gidişat takibi, 20%’si ise eğitim sonunda modelin doğruluğunun test edilmesi için ayrılmıştır.</a:t>
            </a:r>
          </a:p>
          <a:p>
            <a:pPr marL="0" indent="0">
              <a:buNone/>
            </a:pPr>
            <a:endParaRPr lang="tr-TR" dirty="0"/>
          </a:p>
        </p:txBody>
      </p:sp>
    </p:spTree>
    <p:extLst>
      <p:ext uri="{BB962C8B-B14F-4D97-AF65-F5344CB8AC3E}">
        <p14:creationId xmlns:p14="http://schemas.microsoft.com/office/powerpoint/2010/main" val="3904547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Resim 8" descr="kişi, iç mekan, kadın, genç içeren bir resim&#10;&#10;Açıklama otomatik olarak oluşturuldu">
            <a:extLst>
              <a:ext uri="{FF2B5EF4-FFF2-40B4-BE49-F238E27FC236}">
                <a16:creationId xmlns:a16="http://schemas.microsoft.com/office/drawing/2014/main" id="{7E9F6350-2FC4-420B-A55B-667C10517F52}"/>
              </a:ext>
            </a:extLst>
          </p:cNvPr>
          <p:cNvPicPr>
            <a:picLocks noChangeAspect="1"/>
          </p:cNvPicPr>
          <p:nvPr/>
        </p:nvPicPr>
        <p:blipFill rotWithShape="1">
          <a:blip r:embed="rId2"/>
          <a:srcRect l="4914" r="13922" b="-3"/>
          <a:stretch/>
        </p:blipFill>
        <p:spPr>
          <a:xfrm>
            <a:off x="20" y="2"/>
            <a:ext cx="4578252" cy="2608957"/>
          </a:xfrm>
          <a:prstGeom prst="rect">
            <a:avLst/>
          </a:prstGeom>
        </p:spPr>
      </p:pic>
      <p:sp>
        <p:nvSpPr>
          <p:cNvPr id="16" name="Rectangle 15">
            <a:extLst>
              <a:ext uri="{FF2B5EF4-FFF2-40B4-BE49-F238E27FC236}">
                <a16:creationId xmlns:a16="http://schemas.microsoft.com/office/drawing/2014/main" id="{B1ACEF87-056E-4E77-899B-9E9A04E9B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2054"/>
            <a:ext cx="4576634" cy="4235946"/>
          </a:xfrm>
          <a:prstGeom prst="rect">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Başlık 1">
            <a:extLst>
              <a:ext uri="{FF2B5EF4-FFF2-40B4-BE49-F238E27FC236}">
                <a16:creationId xmlns:a16="http://schemas.microsoft.com/office/drawing/2014/main" id="{C58B578C-1875-4EA6-9796-CD31A714FDD0}"/>
              </a:ext>
            </a:extLst>
          </p:cNvPr>
          <p:cNvSpPr>
            <a:spLocks noGrp="1"/>
          </p:cNvSpPr>
          <p:nvPr>
            <p:ph type="title"/>
          </p:nvPr>
        </p:nvSpPr>
        <p:spPr>
          <a:xfrm>
            <a:off x="584200" y="3066617"/>
            <a:ext cx="3412067" cy="897047"/>
          </a:xfrm>
        </p:spPr>
        <p:txBody>
          <a:bodyPr anchor="ctr">
            <a:normAutofit/>
          </a:bodyPr>
          <a:lstStyle/>
          <a:p>
            <a:pPr>
              <a:lnSpc>
                <a:spcPct val="90000"/>
              </a:lnSpc>
            </a:pPr>
            <a:r>
              <a:rPr lang="tr-TR">
                <a:solidFill>
                  <a:srgbClr val="FFFFFF"/>
                </a:solidFill>
              </a:rPr>
              <a:t>Veri seti örnekleri</a:t>
            </a:r>
          </a:p>
        </p:txBody>
      </p:sp>
      <p:sp>
        <p:nvSpPr>
          <p:cNvPr id="3" name="İçerik Yer Tutucusu 2">
            <a:extLst>
              <a:ext uri="{FF2B5EF4-FFF2-40B4-BE49-F238E27FC236}">
                <a16:creationId xmlns:a16="http://schemas.microsoft.com/office/drawing/2014/main" id="{DF1AA1DF-81A5-4197-BE01-3081557C8B88}"/>
              </a:ext>
            </a:extLst>
          </p:cNvPr>
          <p:cNvSpPr>
            <a:spLocks noGrp="1"/>
          </p:cNvSpPr>
          <p:nvPr>
            <p:ph idx="1"/>
          </p:nvPr>
        </p:nvSpPr>
        <p:spPr>
          <a:xfrm>
            <a:off x="581193" y="4102059"/>
            <a:ext cx="3415074" cy="2273340"/>
          </a:xfrm>
        </p:spPr>
        <p:txBody>
          <a:bodyPr>
            <a:normAutofit/>
          </a:bodyPr>
          <a:lstStyle/>
          <a:p>
            <a:pPr marL="0" indent="0">
              <a:buNone/>
            </a:pPr>
            <a:r>
              <a:rPr lang="tr-TR" dirty="0">
                <a:solidFill>
                  <a:srgbClr val="FFFFFF"/>
                </a:solidFill>
              </a:rPr>
              <a:t>Zor örneklerle eğitilen modelimize kullanıcı tarafından kötü çekilmiş görüntüler verilse bile yüksek doğruluk oranını sağlayabilmesi hedeflendi.</a:t>
            </a:r>
          </a:p>
        </p:txBody>
      </p:sp>
      <p:pic>
        <p:nvPicPr>
          <p:cNvPr id="7" name="Resim 6" descr="iç mekan, kişi, yiyecek, tablo içeren bir resim&#10;&#10;Açıklama otomatik olarak oluşturuldu">
            <a:extLst>
              <a:ext uri="{FF2B5EF4-FFF2-40B4-BE49-F238E27FC236}">
                <a16:creationId xmlns:a16="http://schemas.microsoft.com/office/drawing/2014/main" id="{DBC71B7E-AAB5-4784-8DA4-6C610AD9531F}"/>
              </a:ext>
            </a:extLst>
          </p:cNvPr>
          <p:cNvPicPr>
            <a:picLocks noChangeAspect="1"/>
          </p:cNvPicPr>
          <p:nvPr/>
        </p:nvPicPr>
        <p:blipFill rotWithShape="1">
          <a:blip r:embed="rId3"/>
          <a:srcRect r="14016" b="2"/>
          <a:stretch/>
        </p:blipFill>
        <p:spPr>
          <a:xfrm>
            <a:off x="4578270" y="2652060"/>
            <a:ext cx="7613730" cy="4205938"/>
          </a:xfrm>
          <a:prstGeom prst="rect">
            <a:avLst/>
          </a:prstGeom>
        </p:spPr>
      </p:pic>
      <p:sp>
        <p:nvSpPr>
          <p:cNvPr id="18" name="Rectangle 17">
            <a:extLst>
              <a:ext uri="{FF2B5EF4-FFF2-40B4-BE49-F238E27FC236}">
                <a16:creationId xmlns:a16="http://schemas.microsoft.com/office/drawing/2014/main" id="{DD0C6C3A-73B1-4E33-AD0D-8BCD35B71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0517" y="-460"/>
            <a:ext cx="91440" cy="6858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Resim 10" descr="kişi, iç mekan, adam, fotoğraf içeren bir resim&#10;&#10;Açıklama otomatik olarak oluşturuldu">
            <a:extLst>
              <a:ext uri="{FF2B5EF4-FFF2-40B4-BE49-F238E27FC236}">
                <a16:creationId xmlns:a16="http://schemas.microsoft.com/office/drawing/2014/main" id="{AB57B117-B3C4-47F7-B1F7-A392D4BAB968}"/>
              </a:ext>
            </a:extLst>
          </p:cNvPr>
          <p:cNvPicPr>
            <a:picLocks noChangeAspect="1"/>
          </p:cNvPicPr>
          <p:nvPr/>
        </p:nvPicPr>
        <p:blipFill rotWithShape="1">
          <a:blip r:embed="rId4"/>
          <a:srcRect t="6565" r="-1" b="19901"/>
          <a:stretch/>
        </p:blipFill>
        <p:spPr>
          <a:xfrm>
            <a:off x="4621957" y="1"/>
            <a:ext cx="7570043" cy="2560620"/>
          </a:xfrm>
          <a:prstGeom prst="rect">
            <a:avLst/>
          </a:prstGeom>
        </p:spPr>
      </p:pic>
      <p:sp>
        <p:nvSpPr>
          <p:cNvPr id="20" name="Rectangle 19">
            <a:extLst>
              <a:ext uri="{FF2B5EF4-FFF2-40B4-BE49-F238E27FC236}">
                <a16:creationId xmlns:a16="http://schemas.microsoft.com/office/drawing/2014/main" id="{303022F3-BFF5-4104-AE9A-399949DAF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560620"/>
            <a:ext cx="12188952" cy="914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875921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58B578C-1875-4EA6-9796-CD31A714FDD0}"/>
              </a:ext>
            </a:extLst>
          </p:cNvPr>
          <p:cNvSpPr>
            <a:spLocks noGrp="1"/>
          </p:cNvSpPr>
          <p:nvPr>
            <p:ph type="title"/>
          </p:nvPr>
        </p:nvSpPr>
        <p:spPr/>
        <p:txBody>
          <a:bodyPr/>
          <a:lstStyle/>
          <a:p>
            <a:r>
              <a:rPr lang="tr-TR" dirty="0"/>
              <a:t>Model eğitimi</a:t>
            </a:r>
          </a:p>
        </p:txBody>
      </p:sp>
      <p:sp>
        <p:nvSpPr>
          <p:cNvPr id="3" name="İçerik Yer Tutucusu 2">
            <a:extLst>
              <a:ext uri="{FF2B5EF4-FFF2-40B4-BE49-F238E27FC236}">
                <a16:creationId xmlns:a16="http://schemas.microsoft.com/office/drawing/2014/main" id="{DF1AA1DF-81A5-4197-BE01-3081557C8B88}"/>
              </a:ext>
            </a:extLst>
          </p:cNvPr>
          <p:cNvSpPr>
            <a:spLocks noGrp="1"/>
          </p:cNvSpPr>
          <p:nvPr>
            <p:ph idx="1"/>
          </p:nvPr>
        </p:nvSpPr>
        <p:spPr/>
        <p:txBody>
          <a:bodyPr/>
          <a:lstStyle/>
          <a:p>
            <a:pPr marL="0" indent="0">
              <a:buNone/>
            </a:pPr>
            <a:r>
              <a:rPr lang="tr-TR" dirty="0"/>
              <a:t>Projemiz için kullanıcıdan telefon kamerası aracılığıyla alınacak taş kağıt makas görüntülerinin, CNN modelimiz tarafından hangi hamle türüne ait olduğunun tespit edilmesi gerekiyor. Bunun için </a:t>
            </a:r>
            <a:r>
              <a:rPr lang="tr-TR" dirty="0" err="1"/>
              <a:t>taş,kağıt,makas</a:t>
            </a:r>
            <a:r>
              <a:rPr lang="tr-TR" dirty="0"/>
              <a:t> fotoğraflarıyla bir CNN model eğitmemiz gerekli.  </a:t>
            </a:r>
          </a:p>
          <a:p>
            <a:pPr marL="0" indent="0">
              <a:buNone/>
            </a:pPr>
            <a:endParaRPr lang="tr-TR" dirty="0"/>
          </a:p>
          <a:p>
            <a:pPr marL="0" indent="0">
              <a:buNone/>
            </a:pPr>
            <a:r>
              <a:rPr lang="tr-TR" dirty="0"/>
              <a:t>Taş kağıt makas fotoğraflarıyla eğitilmiş modelimiz, bu sayede yine taş kağıt makas görüntüleri kendisine iletildiğinde görüntünün hangi sınıfa ait olduğuna dair yüksek doğruluk oranıyla bir tahmin yapabilecek.</a:t>
            </a:r>
          </a:p>
        </p:txBody>
      </p:sp>
    </p:spTree>
    <p:extLst>
      <p:ext uri="{BB962C8B-B14F-4D97-AF65-F5344CB8AC3E}">
        <p14:creationId xmlns:p14="http://schemas.microsoft.com/office/powerpoint/2010/main" val="2877832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58B578C-1875-4EA6-9796-CD31A714FDD0}"/>
              </a:ext>
            </a:extLst>
          </p:cNvPr>
          <p:cNvSpPr>
            <a:spLocks noGrp="1"/>
          </p:cNvSpPr>
          <p:nvPr>
            <p:ph type="title"/>
          </p:nvPr>
        </p:nvSpPr>
        <p:spPr/>
        <p:txBody>
          <a:bodyPr/>
          <a:lstStyle/>
          <a:p>
            <a:r>
              <a:rPr lang="tr-TR" dirty="0"/>
              <a:t>HAMLEYE sınıflandırması nasıl yapılıyor</a:t>
            </a:r>
          </a:p>
        </p:txBody>
      </p:sp>
      <p:sp>
        <p:nvSpPr>
          <p:cNvPr id="3" name="İçerik Yer Tutucusu 2">
            <a:extLst>
              <a:ext uri="{FF2B5EF4-FFF2-40B4-BE49-F238E27FC236}">
                <a16:creationId xmlns:a16="http://schemas.microsoft.com/office/drawing/2014/main" id="{DF1AA1DF-81A5-4197-BE01-3081557C8B88}"/>
              </a:ext>
            </a:extLst>
          </p:cNvPr>
          <p:cNvSpPr>
            <a:spLocks noGrp="1"/>
          </p:cNvSpPr>
          <p:nvPr>
            <p:ph idx="1"/>
          </p:nvPr>
        </p:nvSpPr>
        <p:spPr/>
        <p:txBody>
          <a:bodyPr/>
          <a:lstStyle/>
          <a:p>
            <a:pPr marL="0" indent="0">
              <a:buNone/>
            </a:pPr>
            <a:r>
              <a:rPr lang="tr-TR" dirty="0"/>
              <a:t>Önceden eğitilmiş modelimiz aracılığıyla hamle sınıflandırması yapıldığını söylemiştik. </a:t>
            </a:r>
          </a:p>
          <a:p>
            <a:pPr marL="0" indent="0">
              <a:buNone/>
            </a:pPr>
            <a:r>
              <a:rPr lang="tr-TR" dirty="0"/>
              <a:t>Eğitilmiş model nedir, hamleyi nasıl sınıflandırır?</a:t>
            </a:r>
          </a:p>
          <a:p>
            <a:pPr marL="0" indent="0">
              <a:buNone/>
            </a:pPr>
            <a:r>
              <a:rPr lang="tr-TR" dirty="0"/>
              <a:t>-CNN</a:t>
            </a:r>
          </a:p>
          <a:p>
            <a:pPr marL="0" indent="0">
              <a:buNone/>
            </a:pPr>
            <a:r>
              <a:rPr lang="tr-TR" dirty="0"/>
              <a:t>-Transfer Learning</a:t>
            </a:r>
          </a:p>
          <a:p>
            <a:pPr marL="0" indent="0">
              <a:buNone/>
            </a:pPr>
            <a:r>
              <a:rPr lang="tr-TR" dirty="0"/>
              <a:t>-</a:t>
            </a:r>
            <a:r>
              <a:rPr lang="tr-TR" dirty="0" err="1"/>
              <a:t>MobileNet</a:t>
            </a:r>
            <a:endParaRPr lang="tr-TR" dirty="0"/>
          </a:p>
        </p:txBody>
      </p:sp>
    </p:spTree>
    <p:extLst>
      <p:ext uri="{BB962C8B-B14F-4D97-AF65-F5344CB8AC3E}">
        <p14:creationId xmlns:p14="http://schemas.microsoft.com/office/powerpoint/2010/main" val="252696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58B578C-1875-4EA6-9796-CD31A714FDD0}"/>
              </a:ext>
            </a:extLst>
          </p:cNvPr>
          <p:cNvSpPr>
            <a:spLocks noGrp="1"/>
          </p:cNvSpPr>
          <p:nvPr>
            <p:ph type="title"/>
          </p:nvPr>
        </p:nvSpPr>
        <p:spPr>
          <a:xfrm>
            <a:off x="581192" y="702156"/>
            <a:ext cx="11029616" cy="1013800"/>
          </a:xfrm>
        </p:spPr>
        <p:txBody>
          <a:bodyPr>
            <a:normAutofit/>
          </a:bodyPr>
          <a:lstStyle/>
          <a:p>
            <a:r>
              <a:rPr lang="tr-TR" dirty="0"/>
              <a:t>CNN (</a:t>
            </a:r>
            <a:r>
              <a:rPr lang="tr-TR" dirty="0" err="1"/>
              <a:t>convolutional</a:t>
            </a:r>
            <a:r>
              <a:rPr lang="tr-TR" dirty="0"/>
              <a:t> </a:t>
            </a:r>
            <a:r>
              <a:rPr lang="tr-TR" dirty="0" err="1"/>
              <a:t>neural</a:t>
            </a:r>
            <a:r>
              <a:rPr lang="tr-TR" dirty="0"/>
              <a:t> network)</a:t>
            </a:r>
          </a:p>
        </p:txBody>
      </p:sp>
      <p:sp>
        <p:nvSpPr>
          <p:cNvPr id="12" name="Rectangle 9">
            <a:extLst>
              <a:ext uri="{FF2B5EF4-FFF2-40B4-BE49-F238E27FC236}">
                <a16:creationId xmlns:a16="http://schemas.microsoft.com/office/drawing/2014/main" id="{F9E22090-20B0-4E64-847E-6DE402F70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saat içeren bir resim&#10;&#10;Açıklama otomatik olarak oluşturuldu">
            <a:extLst>
              <a:ext uri="{FF2B5EF4-FFF2-40B4-BE49-F238E27FC236}">
                <a16:creationId xmlns:a16="http://schemas.microsoft.com/office/drawing/2014/main" id="{24B5F042-C2F3-41AB-BDD3-4E2D7BFDAE5B}"/>
              </a:ext>
            </a:extLst>
          </p:cNvPr>
          <p:cNvPicPr>
            <a:picLocks noChangeAspect="1"/>
          </p:cNvPicPr>
          <p:nvPr/>
        </p:nvPicPr>
        <p:blipFill>
          <a:blip r:embed="rId2"/>
          <a:stretch>
            <a:fillRect/>
          </a:stretch>
        </p:blipFill>
        <p:spPr>
          <a:xfrm>
            <a:off x="657225" y="2977057"/>
            <a:ext cx="3305175" cy="2417217"/>
          </a:xfrm>
          <a:prstGeom prst="rect">
            <a:avLst/>
          </a:prstGeom>
        </p:spPr>
      </p:pic>
      <p:sp>
        <p:nvSpPr>
          <p:cNvPr id="3" name="İçerik Yer Tutucusu 2">
            <a:extLst>
              <a:ext uri="{FF2B5EF4-FFF2-40B4-BE49-F238E27FC236}">
                <a16:creationId xmlns:a16="http://schemas.microsoft.com/office/drawing/2014/main" id="{DF1AA1DF-81A5-4197-BE01-3081557C8B88}"/>
              </a:ext>
            </a:extLst>
          </p:cNvPr>
          <p:cNvSpPr>
            <a:spLocks noGrp="1"/>
          </p:cNvSpPr>
          <p:nvPr>
            <p:ph idx="1"/>
          </p:nvPr>
        </p:nvSpPr>
        <p:spPr>
          <a:xfrm>
            <a:off x="4505325" y="2180496"/>
            <a:ext cx="7105481" cy="4045683"/>
          </a:xfrm>
        </p:spPr>
        <p:txBody>
          <a:bodyPr>
            <a:normAutofit/>
          </a:bodyPr>
          <a:lstStyle/>
          <a:p>
            <a:pPr marL="0" indent="0">
              <a:lnSpc>
                <a:spcPct val="90000"/>
              </a:lnSpc>
              <a:buNone/>
            </a:pPr>
            <a:r>
              <a:rPr lang="tr-TR" sz="1700" b="1"/>
              <a:t>Sinir Ağları</a:t>
            </a:r>
            <a:br>
              <a:rPr lang="tr-TR" sz="1700"/>
            </a:br>
            <a:r>
              <a:rPr lang="tr-TR" sz="1700"/>
              <a:t>Sinir sistemi kısaca, çevreden alınan bilgiye karşılık bir tepki oluşturulmasını sağlayan sistemdir.</a:t>
            </a:r>
          </a:p>
          <a:p>
            <a:pPr marL="0" indent="0">
              <a:lnSpc>
                <a:spcPct val="90000"/>
              </a:lnSpc>
              <a:buNone/>
            </a:pPr>
            <a:r>
              <a:rPr lang="tr-TR" sz="1700" b="1"/>
              <a:t>CNN</a:t>
            </a:r>
          </a:p>
          <a:p>
            <a:pPr marL="0" indent="0">
              <a:lnSpc>
                <a:spcPct val="90000"/>
              </a:lnSpc>
              <a:buNone/>
            </a:pPr>
            <a:r>
              <a:rPr lang="tr-TR" sz="1700" err="1"/>
              <a:t>Cnn</a:t>
            </a:r>
            <a:r>
              <a:rPr lang="tr-TR" sz="1700"/>
              <a:t>, </a:t>
            </a:r>
            <a:r>
              <a:rPr lang="tr-TR" sz="1700" err="1"/>
              <a:t>türkçe</a:t>
            </a:r>
            <a:r>
              <a:rPr lang="tr-TR" sz="1700"/>
              <a:t> adıyla </a:t>
            </a:r>
            <a:r>
              <a:rPr lang="tr-TR" sz="1700" err="1"/>
              <a:t>evrişimli</a:t>
            </a:r>
            <a:r>
              <a:rPr lang="tr-TR" sz="1700"/>
              <a:t> sinir ağı yapısı, görüntü tanıma için kullanılan çok etkili bir derin öğrenme mekanizmasıdır.</a:t>
            </a:r>
          </a:p>
          <a:p>
            <a:pPr marL="0" indent="0">
              <a:lnSpc>
                <a:spcPct val="90000"/>
              </a:lnSpc>
              <a:buNone/>
            </a:pPr>
            <a:r>
              <a:rPr lang="tr-TR" sz="1700"/>
              <a:t>Projemiz özelinde görüntü tanıma işlemi için bu yapı kullanılacaktır.</a:t>
            </a:r>
          </a:p>
          <a:p>
            <a:pPr marL="0" indent="0">
              <a:lnSpc>
                <a:spcPct val="90000"/>
              </a:lnSpc>
              <a:buNone/>
            </a:pPr>
            <a:r>
              <a:rPr lang="tr-TR" sz="1700"/>
              <a:t>Verilen görüntüleri ayırt etmek için bir uçağı uçak ya da yılanı yılan haline getiren benzersiz özellikleri kullanırlar. Aslında bu süreç beynimizde de bilinçsizce oluyor.</a:t>
            </a:r>
            <a:br>
              <a:rPr lang="tr-TR" sz="1700"/>
            </a:br>
            <a:r>
              <a:rPr lang="tr-TR" sz="1700"/>
              <a:t>Örneğin, bir uçak resmine baktığımızda, iki kanat, motor, pencere gibi özellikleri birbirinden ayırarak uçağı tanımlayabiliriz. </a:t>
            </a:r>
            <a:r>
              <a:rPr lang="tr-TR" sz="1700" err="1"/>
              <a:t>Cnn</a:t>
            </a:r>
            <a:r>
              <a:rPr lang="tr-TR" sz="1700"/>
              <a:t> de aynı şeyi yapar, ancak daha önce eğriler ve kenarlar gibi alt düzey özellikleri tespit ederler ve daha soyut kavramlara kadar bunları oluştururlar.</a:t>
            </a:r>
          </a:p>
        </p:txBody>
      </p:sp>
    </p:spTree>
    <p:extLst>
      <p:ext uri="{BB962C8B-B14F-4D97-AF65-F5344CB8AC3E}">
        <p14:creationId xmlns:p14="http://schemas.microsoft.com/office/powerpoint/2010/main" val="2870435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58B578C-1875-4EA6-9796-CD31A714FDD0}"/>
              </a:ext>
            </a:extLst>
          </p:cNvPr>
          <p:cNvSpPr>
            <a:spLocks noGrp="1"/>
          </p:cNvSpPr>
          <p:nvPr>
            <p:ph type="title"/>
          </p:nvPr>
        </p:nvSpPr>
        <p:spPr>
          <a:xfrm>
            <a:off x="959157" y="1113764"/>
            <a:ext cx="3269749" cy="4624327"/>
          </a:xfrm>
        </p:spPr>
        <p:txBody>
          <a:bodyPr anchor="ctr">
            <a:normAutofit/>
          </a:bodyPr>
          <a:lstStyle/>
          <a:p>
            <a:r>
              <a:rPr lang="tr-TR" sz="3200">
                <a:solidFill>
                  <a:srgbClr val="FFFFFF"/>
                </a:solidFill>
              </a:rPr>
              <a:t>Model eğitimi süreci</a:t>
            </a:r>
          </a:p>
        </p:txBody>
      </p:sp>
      <p:sp>
        <p:nvSpPr>
          <p:cNvPr id="3" name="İçerik Yer Tutucusu 2">
            <a:extLst>
              <a:ext uri="{FF2B5EF4-FFF2-40B4-BE49-F238E27FC236}">
                <a16:creationId xmlns:a16="http://schemas.microsoft.com/office/drawing/2014/main" id="{DF1AA1DF-81A5-4197-BE01-3081557C8B88}"/>
              </a:ext>
            </a:extLst>
          </p:cNvPr>
          <p:cNvSpPr>
            <a:spLocks noGrp="1"/>
          </p:cNvSpPr>
          <p:nvPr>
            <p:ph idx="1"/>
          </p:nvPr>
        </p:nvSpPr>
        <p:spPr>
          <a:xfrm>
            <a:off x="5155905" y="1113764"/>
            <a:ext cx="6108179" cy="4624327"/>
          </a:xfrm>
        </p:spPr>
        <p:txBody>
          <a:bodyPr anchor="ctr">
            <a:normAutofit/>
          </a:bodyPr>
          <a:lstStyle/>
          <a:p>
            <a:pPr marL="0" indent="0">
              <a:buNone/>
            </a:pPr>
            <a:r>
              <a:rPr lang="tr-TR" dirty="0"/>
              <a:t>Projenin temelinde yatan model geliştirme sürecinde karşılaşılan sıkıntılardan ilki, proje hedeflerinde belirlenen 95% doğruluk oranına yaklaşılamamasıdır.  Başlangıçta belirlenen model oluşturma aşamalarında, sıfırdan bir CNN modeli oluşturulmak istenmiştir. Zor bir veri setinde model eğitimi yapılmaya çalışıldığı için istenilen doğruluk oranı yakalanamamıştır.</a:t>
            </a:r>
          </a:p>
        </p:txBody>
      </p:sp>
    </p:spTree>
    <p:extLst>
      <p:ext uri="{BB962C8B-B14F-4D97-AF65-F5344CB8AC3E}">
        <p14:creationId xmlns:p14="http://schemas.microsoft.com/office/powerpoint/2010/main" val="1774095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Office_36807319_TF22378848.potx" id="{FA829434-90D8-42F3-AAD8-E0ADAE141A54}" vid="{81ABD5A3-FB1B-4CAC-9DBB-9DCD23BF5CAA}"/>
    </a:ext>
  </a:extLst>
</a:theme>
</file>

<file path=ppt/theme/theme2.xml><?xml version="1.0" encoding="utf-8"?>
<a:theme xmlns:a="http://schemas.openxmlformats.org/drawingml/2006/main" name="Kar Payı">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44C90D-2A62-4985-9618-346024743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920</Words>
  <Application>Microsoft Office PowerPoint</Application>
  <PresentationFormat>Geniş ekran</PresentationFormat>
  <Paragraphs>82</Paragraphs>
  <Slides>26</Slides>
  <Notes>1</Notes>
  <HiddenSlides>0</HiddenSlides>
  <MMClips>0</MMClips>
  <ScaleCrop>false</ScaleCrop>
  <HeadingPairs>
    <vt:vector size="6" baseType="variant">
      <vt:variant>
        <vt:lpstr>Kullanılan Yazı Tipleri</vt:lpstr>
      </vt:variant>
      <vt:variant>
        <vt:i4>5</vt:i4>
      </vt:variant>
      <vt:variant>
        <vt:lpstr>Tema</vt:lpstr>
      </vt:variant>
      <vt:variant>
        <vt:i4>2</vt:i4>
      </vt:variant>
      <vt:variant>
        <vt:lpstr>Slayt Başlıkları</vt:lpstr>
      </vt:variant>
      <vt:variant>
        <vt:i4>26</vt:i4>
      </vt:variant>
    </vt:vector>
  </HeadingPairs>
  <TitlesOfParts>
    <vt:vector size="33" baseType="lpstr">
      <vt:lpstr>Calibri</vt:lpstr>
      <vt:lpstr>Gill Sans MT</vt:lpstr>
      <vt:lpstr>Tw Cen MT</vt:lpstr>
      <vt:lpstr>Wingdings 2</vt:lpstr>
      <vt:lpstr>Wingdings 3</vt:lpstr>
      <vt:lpstr>İntegral</vt:lpstr>
      <vt:lpstr>Kar Payı</vt:lpstr>
      <vt:lpstr>ANDROİD İÇİN TAŞ KAĞIT MAKAS OYUNU PROJESİ</vt:lpstr>
      <vt:lpstr>Taş kağıt makas oyunu nedir?</vt:lpstr>
      <vt:lpstr>Projenin farkı</vt:lpstr>
      <vt:lpstr>Veri Seti OLUŞTURMA</vt:lpstr>
      <vt:lpstr>Veri seti örnekleri</vt:lpstr>
      <vt:lpstr>Model eğitimi</vt:lpstr>
      <vt:lpstr>HAMLEYE sınıflandırması nasıl yapılıyor</vt:lpstr>
      <vt:lpstr>CNN (convolutional neural network)</vt:lpstr>
      <vt:lpstr>Model eğitimi süreci</vt:lpstr>
      <vt:lpstr>Model eğitimi süreci</vt:lpstr>
      <vt:lpstr>Transfer learning</vt:lpstr>
      <vt:lpstr>PowerPoint Sunusu</vt:lpstr>
      <vt:lpstr>MOBILENET’in SEÇİLMESİNİN NEDENLERİ</vt:lpstr>
      <vt:lpstr>MOBILENET’in SEÇİLMESİNİN NEDENLERİ</vt:lpstr>
      <vt:lpstr>Model eğitimi süreci</vt:lpstr>
      <vt:lpstr>Model eğitimi süreci</vt:lpstr>
      <vt:lpstr>DÖNÜŞEN MODEL İLE TAHMİN KARŞILAŞTIRMASI</vt:lpstr>
      <vt:lpstr>PowerPoint Sunusu</vt:lpstr>
      <vt:lpstr>Modelin doğru tahmin ettigi zor örneklerden bazıları</vt:lpstr>
      <vt:lpstr>VERİTABANI TASARIMI</vt:lpstr>
      <vt:lpstr>KAYIT OL VE GİRİŞ YAP EKRANLARI</vt:lpstr>
      <vt:lpstr>Ana LOBİ EKRANI</vt:lpstr>
      <vt:lpstr>PowerPoint Sunusu</vt:lpstr>
      <vt:lpstr>Oyuna başla ekranı</vt:lpstr>
      <vt:lpstr>Sonuç ekranı</vt:lpstr>
      <vt:lpstr>OYUN SONUCU HESABI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2019-12-29T22:49:17Z</dcterms:created>
  <dcterms:modified xsi:type="dcterms:W3CDTF">2020-06-10T11:36:16Z</dcterms:modified>
</cp:coreProperties>
</file>